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2" r:id="rId6"/>
    <p:sldId id="283" r:id="rId7"/>
    <p:sldId id="264" r:id="rId8"/>
    <p:sldId id="274" r:id="rId9"/>
    <p:sldId id="286" r:id="rId10"/>
    <p:sldId id="275" r:id="rId11"/>
    <p:sldId id="280" r:id="rId12"/>
    <p:sldId id="284" r:id="rId13"/>
    <p:sldId id="285" r:id="rId14"/>
    <p:sldId id="276" r:id="rId15"/>
    <p:sldId id="277" r:id="rId16"/>
    <p:sldId id="287" r:id="rId17"/>
    <p:sldId id="288" r:id="rId18"/>
    <p:sldId id="289" r:id="rId19"/>
    <p:sldId id="290" r:id="rId20"/>
    <p:sldId id="278" r:id="rId21"/>
    <p:sldId id="279"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667759"/>
    <a:srgbClr val="61814F"/>
    <a:srgbClr val="DF3F3F"/>
    <a:srgbClr val="65C4F3"/>
    <a:srgbClr val="8CCCA9"/>
    <a:srgbClr val="7DDBA3"/>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Світли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72" d="100"/>
          <a:sy n="72" d="100"/>
        </p:scale>
        <p:origin x="7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B09-233E-4ED6-91BA-08A71DBF7A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91F32A-F44A-4A36-9365-8A89E2C3CC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8DFA6-013D-46F0-9E60-BCEC687559ED}"/>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A242EDB1-2694-4624-B4BF-F6CCF430D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3841A-03D0-4E95-871A-0D850AB17F6C}"/>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134583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99FE-F891-4B1F-808F-D2D5AA8699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7BD31B-F732-4A69-ACB8-4D2903CA63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65219-D0B1-487E-B810-75CF5D8DB1D4}"/>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D16EEC6A-40E0-4E4B-A109-18E471D87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52974-162D-4305-A3ED-3C404CA73583}"/>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3695947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E7E85-3601-4BC4-8529-E86252F20A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80DDB3-5307-49F5-AD2A-A599907B3A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BE3A5-7BA1-4BB2-B523-BB8086DDF6AA}"/>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F1697058-67A4-43D0-914F-27FE77F9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78C88-7007-4AAC-97D9-A627FFED9601}"/>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36357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1C35-2555-482C-924D-1506BC609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A419D-7E48-4993-A144-88395619AE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91F7A-09BA-479D-8726-8AC0A0F140F4}"/>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843BEA92-7CD6-4C2F-A2CE-F88E500CA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73B96-DAEA-4303-B7E5-51E98311B8B8}"/>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83969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94A2-671E-4242-AA5D-0E9440DC7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FC97DE-E222-4D4F-999B-249AAB9E3F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E20627-D71C-4EF6-BF6F-04F5720DA2A0}"/>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B451CF77-F5F3-4ABA-A843-C78666EEC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96CE8-DF88-4D18-BF39-640969B32356}"/>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2050982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A591-CF89-44E0-92CA-DEFE5CC28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9ADBF-FEF9-42C3-9222-8AD858CBE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ECD8D8-7987-410E-B788-6C579DDC76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5BA80-2552-4325-80C2-2CF21045065E}"/>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6" name="Footer Placeholder 5">
            <a:extLst>
              <a:ext uri="{FF2B5EF4-FFF2-40B4-BE49-F238E27FC236}">
                <a16:creationId xmlns:a16="http://schemas.microsoft.com/office/drawing/2014/main" id="{054FAEE3-CCE8-4ED1-A5E3-222085244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FB289B-CA34-46F3-97CE-C946FF54E0E7}"/>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2138021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F5FC-64C3-4A08-AECF-FD9C29C227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1C0320-F0E7-405D-9BF0-9A30B0B534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839D69-E7AA-43DA-8303-2E2CC00BD7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57CA85-D2CB-4026-9E13-62215A2F55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B4D0B8-3B4D-4AF0-9E31-91DB3E945C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3A4F8-F5BC-494E-8421-E5DFEB3DD7DC}"/>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8" name="Footer Placeholder 7">
            <a:extLst>
              <a:ext uri="{FF2B5EF4-FFF2-40B4-BE49-F238E27FC236}">
                <a16:creationId xmlns:a16="http://schemas.microsoft.com/office/drawing/2014/main" id="{975BB3D8-AACF-4DDD-BD51-7CE62F2BC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EA4CA-1D94-4A51-9D9E-E902DC145C6E}"/>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3432700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64E1-25A7-4192-A3F7-EEC16A6534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A7A77E-0334-422A-89C1-2F6CFF2F3F0F}"/>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4" name="Footer Placeholder 3">
            <a:extLst>
              <a:ext uri="{FF2B5EF4-FFF2-40B4-BE49-F238E27FC236}">
                <a16:creationId xmlns:a16="http://schemas.microsoft.com/office/drawing/2014/main" id="{5EBC8065-CCE6-4811-B308-633EF71FF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F7B9B8-0318-49CF-8001-1310E7A11844}"/>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251910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4B4B7F-C9EB-44CB-9C5A-C575CB89B20B}"/>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3" name="Footer Placeholder 2">
            <a:extLst>
              <a:ext uri="{FF2B5EF4-FFF2-40B4-BE49-F238E27FC236}">
                <a16:creationId xmlns:a16="http://schemas.microsoft.com/office/drawing/2014/main" id="{25CB467C-FDA1-4F85-814E-B96B3D11DD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14E0C2-576B-4D58-9F52-D78326DCB9D1}"/>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103974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89E7-11E2-4A9F-8E2A-C3E31D927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B457F2-8331-49A9-9E1A-B888C6049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D43361-48F3-4E4A-BF2B-29A30F494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F330C4-BDF4-4063-97F2-D23A730E2D4D}"/>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6" name="Footer Placeholder 5">
            <a:extLst>
              <a:ext uri="{FF2B5EF4-FFF2-40B4-BE49-F238E27FC236}">
                <a16:creationId xmlns:a16="http://schemas.microsoft.com/office/drawing/2014/main" id="{F930E0B7-0CAC-43FD-87A0-52ECB50D5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D3E9E-DAD8-4DD1-AF5F-349705EAEA4B}"/>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2187783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8CAC-7735-4A56-B13D-A45C37D8B9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884AD-1483-4186-8470-C14341CD5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538D3F-5F4F-45FD-88CA-675D4AB4C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0F5786-9DA1-4681-9F13-A83DB8278DA0}"/>
              </a:ext>
            </a:extLst>
          </p:cNvPr>
          <p:cNvSpPr>
            <a:spLocks noGrp="1"/>
          </p:cNvSpPr>
          <p:nvPr>
            <p:ph type="dt" sz="half" idx="10"/>
          </p:nvPr>
        </p:nvSpPr>
        <p:spPr/>
        <p:txBody>
          <a:bodyPr/>
          <a:lstStyle/>
          <a:p>
            <a:fld id="{DCB4B745-4458-4710-BCF8-CA513F9A0C46}" type="datetimeFigureOut">
              <a:rPr lang="en-US" smtClean="0"/>
              <a:t>6/20/2018</a:t>
            </a:fld>
            <a:endParaRPr lang="en-US"/>
          </a:p>
        </p:txBody>
      </p:sp>
      <p:sp>
        <p:nvSpPr>
          <p:cNvPr id="6" name="Footer Placeholder 5">
            <a:extLst>
              <a:ext uri="{FF2B5EF4-FFF2-40B4-BE49-F238E27FC236}">
                <a16:creationId xmlns:a16="http://schemas.microsoft.com/office/drawing/2014/main" id="{4C5D90A9-293D-4FA4-A198-6B747205A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4FBDDB-CB04-48EF-B247-6E7F04F6F8B1}"/>
              </a:ext>
            </a:extLst>
          </p:cNvPr>
          <p:cNvSpPr>
            <a:spLocks noGrp="1"/>
          </p:cNvSpPr>
          <p:nvPr>
            <p:ph type="sldNum" sz="quarter" idx="12"/>
          </p:nvPr>
        </p:nvSpPr>
        <p:spPr/>
        <p:txBody>
          <a:bodyPr/>
          <a:lstStyle/>
          <a:p>
            <a:fld id="{01CA4EA3-F852-4132-8DBE-3575D1D34D98}" type="slidenum">
              <a:rPr lang="en-US" smtClean="0"/>
              <a:t>‹№›</a:t>
            </a:fld>
            <a:endParaRPr lang="en-US"/>
          </a:p>
        </p:txBody>
      </p:sp>
    </p:spTree>
    <p:extLst>
      <p:ext uri="{BB962C8B-B14F-4D97-AF65-F5344CB8AC3E}">
        <p14:creationId xmlns:p14="http://schemas.microsoft.com/office/powerpoint/2010/main" val="3350758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D9EBD-FAD6-41CB-B1DC-E5062962A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79A6CD-875B-4256-A950-1B53FF346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2D91B-7DF0-414E-8A03-38E016513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4B745-4458-4710-BCF8-CA513F9A0C46}" type="datetimeFigureOut">
              <a:rPr lang="en-US" smtClean="0"/>
              <a:t>6/20/2018</a:t>
            </a:fld>
            <a:endParaRPr lang="en-US"/>
          </a:p>
        </p:txBody>
      </p:sp>
      <p:sp>
        <p:nvSpPr>
          <p:cNvPr id="5" name="Footer Placeholder 4">
            <a:extLst>
              <a:ext uri="{FF2B5EF4-FFF2-40B4-BE49-F238E27FC236}">
                <a16:creationId xmlns:a16="http://schemas.microsoft.com/office/drawing/2014/main" id="{FD13CB31-45F0-4B03-BCD8-8D8EE73FB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AC33D-CF5D-4E22-9220-88F13F516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A4EA3-F852-4132-8DBE-3575D1D34D98}" type="slidenum">
              <a:rPr lang="en-US" smtClean="0"/>
              <a:t>‹№›</a:t>
            </a:fld>
            <a:endParaRPr lang="en-US"/>
          </a:p>
        </p:txBody>
      </p:sp>
    </p:spTree>
    <p:extLst>
      <p:ext uri="{BB962C8B-B14F-4D97-AF65-F5344CB8AC3E}">
        <p14:creationId xmlns:p14="http://schemas.microsoft.com/office/powerpoint/2010/main" val="3920242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2CB42C-EBF2-4181-9E4D-E144FCE4B0A8}"/>
              </a:ext>
            </a:extLst>
          </p:cNvPr>
          <p:cNvSpPr txBox="1"/>
          <p:nvPr/>
        </p:nvSpPr>
        <p:spPr>
          <a:xfrm>
            <a:off x="779264" y="1143335"/>
            <a:ext cx="10601739" cy="2308324"/>
          </a:xfrm>
          <a:prstGeom prst="rect">
            <a:avLst/>
          </a:prstGeom>
          <a:noFill/>
        </p:spPr>
        <p:txBody>
          <a:bodyPr wrap="square" rtlCol="0">
            <a:spAutoFit/>
          </a:bodyPr>
          <a:lstStyle/>
          <a:p>
            <a:pPr algn="ctr"/>
            <a:r>
              <a:rPr lang="en-US" sz="4800" b="1" dirty="0">
                <a:solidFill>
                  <a:srgbClr val="FF5969"/>
                </a:solidFill>
                <a:effectLst>
                  <a:outerShdw blurRad="38100" dist="38100" dir="2700000" algn="tl">
                    <a:srgbClr val="000000">
                      <a:alpha val="43137"/>
                    </a:srgbClr>
                  </a:outerShdw>
                </a:effectLst>
                <a:latin typeface="Tw Cen MT" panose="020B0602020104020603" pitchFamily="34" charset="0"/>
              </a:rPr>
              <a:t>“</a:t>
            </a:r>
            <a:r>
              <a:rPr lang="uk-UA" sz="4800" b="1" dirty="0">
                <a:solidFill>
                  <a:srgbClr val="FF5969"/>
                </a:solidFill>
                <a:effectLst>
                  <a:outerShdw blurRad="38100" dist="38100" dir="2700000" algn="tl">
                    <a:srgbClr val="000000">
                      <a:alpha val="43137"/>
                    </a:srgbClr>
                  </a:outerShdw>
                </a:effectLst>
                <a:latin typeface="Tw Cen MT" panose="020B0602020104020603" pitchFamily="34" charset="0"/>
              </a:rPr>
              <a:t>ЗАСІБ ДЛЯ ВИЗНАЧЕННЯ ЯКОСТІ ПРОГРАМНОГО ЗАБЕЗПЕЧЕННЯ МЕТОДАМИ МЕТРИЧНОГО АНАЛІЗУ</a:t>
            </a:r>
            <a:r>
              <a:rPr lang="en-US" sz="4800" b="1" dirty="0">
                <a:solidFill>
                  <a:srgbClr val="FF5969"/>
                </a:solidFill>
                <a:effectLst>
                  <a:outerShdw blurRad="38100" dist="38100" dir="2700000" algn="tl">
                    <a:srgbClr val="000000">
                      <a:alpha val="43137"/>
                    </a:srgbClr>
                  </a:outerShdw>
                </a:effectLst>
                <a:latin typeface="Tw Cen MT" panose="020B0602020104020603" pitchFamily="34" charset="0"/>
              </a:rPr>
              <a:t>”</a:t>
            </a:r>
          </a:p>
        </p:txBody>
      </p:sp>
      <p:grpSp>
        <p:nvGrpSpPr>
          <p:cNvPr id="5" name="Group 4">
            <a:extLst>
              <a:ext uri="{FF2B5EF4-FFF2-40B4-BE49-F238E27FC236}">
                <a16:creationId xmlns:a16="http://schemas.microsoft.com/office/drawing/2014/main" id="{4A0A8C2D-26D1-4C13-A880-31D658D53FA7}"/>
              </a:ext>
            </a:extLst>
          </p:cNvPr>
          <p:cNvGrpSpPr/>
          <p:nvPr/>
        </p:nvGrpSpPr>
        <p:grpSpPr>
          <a:xfrm>
            <a:off x="4025723" y="3553042"/>
            <a:ext cx="4140553" cy="451824"/>
            <a:chOff x="4679586" y="878988"/>
            <a:chExt cx="1745757" cy="190500"/>
          </a:xfrm>
        </p:grpSpPr>
        <p:sp>
          <p:nvSpPr>
            <p:cNvPr id="6" name="Oval 5">
              <a:extLst>
                <a:ext uri="{FF2B5EF4-FFF2-40B4-BE49-F238E27FC236}">
                  <a16:creationId xmlns:a16="http://schemas.microsoft.com/office/drawing/2014/main" id="{C37E6D5B-B3E9-4894-9C23-739E88C5A89A}"/>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0FCDAE-5079-4E52-863A-39643F6DC0EB}"/>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6E6B2E-83AE-4416-8164-F0DEDAA55877}"/>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A8D9CF-D909-4A56-8F1E-312A551CCD85}"/>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B8DBF80-0EB8-4A2F-87B4-F60E3FE36C88}"/>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5715B7-2980-4477-BB5D-F90055F958FD}"/>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45C48D5-043B-42DB-9E49-942149A27AE4}"/>
              </a:ext>
            </a:extLst>
          </p:cNvPr>
          <p:cNvSpPr txBox="1"/>
          <p:nvPr/>
        </p:nvSpPr>
        <p:spPr>
          <a:xfrm>
            <a:off x="-31730" y="406808"/>
            <a:ext cx="12223729" cy="723275"/>
          </a:xfrm>
          <a:prstGeom prst="rect">
            <a:avLst/>
          </a:prstGeom>
          <a:noFill/>
        </p:spPr>
        <p:txBody>
          <a:bodyPr wrap="square" rtlCol="0">
            <a:spAutoFit/>
          </a:bodyPr>
          <a:lstStyle/>
          <a:p>
            <a:pPr algn="ctr"/>
            <a:r>
              <a:rPr lang="uk-UA" sz="4100" dirty="0">
                <a:solidFill>
                  <a:srgbClr val="52CBBE"/>
                </a:solidFill>
                <a:latin typeface="Tw Cen MT" panose="020B0602020104020603" pitchFamily="34" charset="0"/>
              </a:rPr>
              <a:t>Бакалаврська кваліфікаційна робота на тему:</a:t>
            </a:r>
            <a:endParaRPr lang="en-US" sz="4100" dirty="0">
              <a:solidFill>
                <a:srgbClr val="52CBBE"/>
              </a:solidFill>
              <a:latin typeface="Tw Cen MT" panose="020B0602020104020603" pitchFamily="34" charset="0"/>
            </a:endParaRPr>
          </a:p>
        </p:txBody>
      </p:sp>
      <p:sp>
        <p:nvSpPr>
          <p:cNvPr id="13" name="TextBox 12">
            <a:extLst>
              <a:ext uri="{FF2B5EF4-FFF2-40B4-BE49-F238E27FC236}">
                <a16:creationId xmlns:a16="http://schemas.microsoft.com/office/drawing/2014/main" id="{3E2F88F7-964F-4846-B825-2B643081D49B}"/>
              </a:ext>
            </a:extLst>
          </p:cNvPr>
          <p:cNvSpPr txBox="1"/>
          <p:nvPr/>
        </p:nvSpPr>
        <p:spPr>
          <a:xfrm>
            <a:off x="708628" y="3990986"/>
            <a:ext cx="3768639" cy="2739211"/>
          </a:xfrm>
          <a:prstGeom prst="rect">
            <a:avLst/>
          </a:prstGeom>
          <a:noFill/>
        </p:spPr>
        <p:txBody>
          <a:bodyPr wrap="square" rtlCol="0">
            <a:spAutoFit/>
          </a:bodyPr>
          <a:lstStyle/>
          <a:p>
            <a:r>
              <a:rPr lang="uk-UA" sz="2400" b="1" dirty="0">
                <a:solidFill>
                  <a:srgbClr val="5D7373"/>
                </a:solidFill>
                <a:latin typeface="Tw Cen MT" panose="020B0602020104020603" pitchFamily="34" charset="0"/>
              </a:rPr>
              <a:t>Виконав:</a:t>
            </a:r>
            <a:br>
              <a:rPr lang="uk-UA" sz="2400" dirty="0">
                <a:solidFill>
                  <a:srgbClr val="5D7373"/>
                </a:solidFill>
                <a:latin typeface="Tw Cen MT" panose="020B0602020104020603" pitchFamily="34" charset="0"/>
              </a:rPr>
            </a:br>
            <a:r>
              <a:rPr lang="uk-UA" sz="2400" dirty="0">
                <a:solidFill>
                  <a:srgbClr val="5D7373"/>
                </a:solidFill>
                <a:latin typeface="Tw Cen MT" panose="020B0602020104020603" pitchFamily="34" charset="0"/>
              </a:rPr>
              <a:t>студентка групи ПІ-42</a:t>
            </a:r>
          </a:p>
          <a:p>
            <a:r>
              <a:rPr lang="uk-UA" sz="2400" i="1" dirty="0" err="1">
                <a:solidFill>
                  <a:srgbClr val="5D7373"/>
                </a:solidFill>
                <a:latin typeface="Tw Cen MT" panose="020B0602020104020603" pitchFamily="34" charset="0"/>
              </a:rPr>
              <a:t>Андрущакевич</a:t>
            </a:r>
            <a:r>
              <a:rPr lang="uk-UA" sz="2400" i="1" dirty="0">
                <a:solidFill>
                  <a:srgbClr val="5D7373"/>
                </a:solidFill>
                <a:latin typeface="Tw Cen MT" panose="020B0602020104020603" pitchFamily="34" charset="0"/>
              </a:rPr>
              <a:t> О. Т.</a:t>
            </a:r>
          </a:p>
          <a:p>
            <a:r>
              <a:rPr lang="uk-UA" sz="2400" b="1" dirty="0">
                <a:solidFill>
                  <a:srgbClr val="5D7373"/>
                </a:solidFill>
                <a:latin typeface="Tw Cen MT" panose="020B0602020104020603" pitchFamily="34" charset="0"/>
              </a:rPr>
              <a:t>Керівник:</a:t>
            </a:r>
          </a:p>
          <a:p>
            <a:r>
              <a:rPr lang="uk-UA" sz="2400" dirty="0">
                <a:solidFill>
                  <a:srgbClr val="5D7373"/>
                </a:solidFill>
                <a:latin typeface="Tw Cen MT" panose="020B0602020104020603" pitchFamily="34" charset="0"/>
              </a:rPr>
              <a:t>професор, </a:t>
            </a:r>
            <a:r>
              <a:rPr lang="uk-UA" sz="2400" dirty="0" err="1">
                <a:solidFill>
                  <a:srgbClr val="5D7373"/>
                </a:solidFill>
                <a:latin typeface="Tw Cen MT" panose="020B0602020104020603" pitchFamily="34" charset="0"/>
              </a:rPr>
              <a:t>д.т.н</a:t>
            </a:r>
            <a:r>
              <a:rPr lang="uk-UA" sz="2400" dirty="0">
                <a:solidFill>
                  <a:srgbClr val="5D7373"/>
                </a:solidFill>
                <a:latin typeface="Tw Cen MT" panose="020B0602020104020603" pitchFamily="34" charset="0"/>
              </a:rPr>
              <a:t> </a:t>
            </a:r>
            <a:br>
              <a:rPr lang="uk-UA" sz="2400" dirty="0">
                <a:solidFill>
                  <a:srgbClr val="5D7373"/>
                </a:solidFill>
                <a:latin typeface="Tw Cen MT" panose="020B0602020104020603" pitchFamily="34" charset="0"/>
              </a:rPr>
            </a:br>
            <a:r>
              <a:rPr lang="uk-UA" sz="2400" i="1" dirty="0" err="1">
                <a:solidFill>
                  <a:srgbClr val="5D7373"/>
                </a:solidFill>
                <a:latin typeface="Tw Cen MT" panose="020B0602020104020603" pitchFamily="34" charset="0"/>
              </a:rPr>
              <a:t>Грицюк</a:t>
            </a:r>
            <a:r>
              <a:rPr lang="uk-UA" sz="2400" i="1" dirty="0">
                <a:solidFill>
                  <a:srgbClr val="5D7373"/>
                </a:solidFill>
                <a:latin typeface="Tw Cen MT" panose="020B0602020104020603" pitchFamily="34" charset="0"/>
              </a:rPr>
              <a:t> Ю. І.</a:t>
            </a:r>
          </a:p>
          <a:p>
            <a:pPr algn="ctr"/>
            <a:endParaRPr lang="en-US" sz="2800" dirty="0">
              <a:solidFill>
                <a:srgbClr val="5D7373"/>
              </a:solidFill>
              <a:latin typeface="Tw Cen MT" panose="020B0602020104020603" pitchFamily="34" charset="0"/>
            </a:endParaRPr>
          </a:p>
        </p:txBody>
      </p:sp>
    </p:spTree>
    <p:extLst>
      <p:ext uri="{BB962C8B-B14F-4D97-AF65-F5344CB8AC3E}">
        <p14:creationId xmlns:p14="http://schemas.microsoft.com/office/powerpoint/2010/main" val="626477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0857402" cy="6858000"/>
            <a:chOff x="213096" y="0"/>
            <a:chExt cx="1166114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72940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498938" y="3039933"/>
              <a:ext cx="945679"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grpSp>
        <p:nvGrpSpPr>
          <p:cNvPr id="50" name="Group 1">
            <a:extLst>
              <a:ext uri="{FF2B5EF4-FFF2-40B4-BE49-F238E27FC236}">
                <a16:creationId xmlns:a16="http://schemas.microsoft.com/office/drawing/2014/main" id="{BAFB988A-7672-4488-B35B-23DCEA3DDAFA}"/>
              </a:ext>
            </a:extLst>
          </p:cNvPr>
          <p:cNvGrpSpPr/>
          <p:nvPr/>
        </p:nvGrpSpPr>
        <p:grpSpPr>
          <a:xfrm>
            <a:off x="2534662" y="1284086"/>
            <a:ext cx="2017224" cy="2017224"/>
            <a:chOff x="1466851" y="1754971"/>
            <a:chExt cx="2362200" cy="2362200"/>
          </a:xfrm>
        </p:grpSpPr>
        <p:sp>
          <p:nvSpPr>
            <p:cNvPr id="51" name="Oval 2">
              <a:extLst>
                <a:ext uri="{FF2B5EF4-FFF2-40B4-BE49-F238E27FC236}">
                  <a16:creationId xmlns:a16="http://schemas.microsoft.com/office/drawing/2014/main" id="{BCA1DBE6-4EB1-45D8-87ED-6B3CACA9C057}"/>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a:extLst>
                <a:ext uri="{FF2B5EF4-FFF2-40B4-BE49-F238E27FC236}">
                  <a16:creationId xmlns:a16="http://schemas.microsoft.com/office/drawing/2014/main" id="{5827B54D-4751-4237-BDA1-41C57C1B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705" y="1907373"/>
              <a:ext cx="2048490" cy="2057396"/>
            </a:xfrm>
            <a:prstGeom prst="ellipse">
              <a:avLst/>
            </a:prstGeom>
          </p:spPr>
        </p:pic>
      </p:grpSp>
      <p:grpSp>
        <p:nvGrpSpPr>
          <p:cNvPr id="53" name="Group 4">
            <a:extLst>
              <a:ext uri="{FF2B5EF4-FFF2-40B4-BE49-F238E27FC236}">
                <a16:creationId xmlns:a16="http://schemas.microsoft.com/office/drawing/2014/main" id="{AFC6D9E4-1FD7-4A9F-BE94-C6644881C165}"/>
              </a:ext>
            </a:extLst>
          </p:cNvPr>
          <p:cNvGrpSpPr/>
          <p:nvPr/>
        </p:nvGrpSpPr>
        <p:grpSpPr>
          <a:xfrm>
            <a:off x="4768143" y="1249872"/>
            <a:ext cx="2075350" cy="2075350"/>
            <a:chOff x="4388156" y="1754971"/>
            <a:chExt cx="2362200" cy="2362200"/>
          </a:xfrm>
          <a:solidFill>
            <a:srgbClr val="03A1A4"/>
          </a:solidFill>
        </p:grpSpPr>
        <p:sp>
          <p:nvSpPr>
            <p:cNvPr id="54" name="Oval 5">
              <a:extLst>
                <a:ext uri="{FF2B5EF4-FFF2-40B4-BE49-F238E27FC236}">
                  <a16:creationId xmlns:a16="http://schemas.microsoft.com/office/drawing/2014/main" id="{EDE39E46-153E-45FE-BDDF-E0707B26A6C6}"/>
                </a:ext>
              </a:extLst>
            </p:cNvPr>
            <p:cNvSpPr/>
            <p:nvPr/>
          </p:nvSpPr>
          <p:spPr>
            <a:xfrm>
              <a:off x="4388156" y="1754971"/>
              <a:ext cx="2362200" cy="23622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6">
              <a:extLst>
                <a:ext uri="{FF2B5EF4-FFF2-40B4-BE49-F238E27FC236}">
                  <a16:creationId xmlns:a16="http://schemas.microsoft.com/office/drawing/2014/main" id="{D24537EC-7D71-4FEA-966B-B23787F03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686" y="1907373"/>
              <a:ext cx="2027138" cy="2057396"/>
            </a:xfrm>
            <a:prstGeom prst="ellipse">
              <a:avLst/>
            </a:prstGeom>
            <a:grpFill/>
          </p:spPr>
        </p:pic>
      </p:grpSp>
      <p:grpSp>
        <p:nvGrpSpPr>
          <p:cNvPr id="56" name="Group 7">
            <a:extLst>
              <a:ext uri="{FF2B5EF4-FFF2-40B4-BE49-F238E27FC236}">
                <a16:creationId xmlns:a16="http://schemas.microsoft.com/office/drawing/2014/main" id="{A1E1D1FA-FAC5-4D55-9781-D3E6BAF47A29}"/>
              </a:ext>
            </a:extLst>
          </p:cNvPr>
          <p:cNvGrpSpPr/>
          <p:nvPr/>
        </p:nvGrpSpPr>
        <p:grpSpPr>
          <a:xfrm>
            <a:off x="7059750" y="1236876"/>
            <a:ext cx="2085652" cy="2085652"/>
            <a:chOff x="7245656" y="1754971"/>
            <a:chExt cx="2362200" cy="2362200"/>
          </a:xfrm>
          <a:solidFill>
            <a:srgbClr val="EE9524"/>
          </a:solidFill>
        </p:grpSpPr>
        <p:sp>
          <p:nvSpPr>
            <p:cNvPr id="57" name="Oval 8">
              <a:extLst>
                <a:ext uri="{FF2B5EF4-FFF2-40B4-BE49-F238E27FC236}">
                  <a16:creationId xmlns:a16="http://schemas.microsoft.com/office/drawing/2014/main" id="{47ACF7F0-475C-4334-AE02-5BE6A57BDF3F}"/>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9">
              <a:extLst>
                <a:ext uri="{FF2B5EF4-FFF2-40B4-BE49-F238E27FC236}">
                  <a16:creationId xmlns:a16="http://schemas.microsoft.com/office/drawing/2014/main" id="{7A37CB8C-99FC-4EB1-BBF8-5C80C114C6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5187" y="1967894"/>
              <a:ext cx="2063138" cy="1936352"/>
            </a:xfrm>
            <a:prstGeom prst="ellipse">
              <a:avLst/>
            </a:prstGeom>
            <a:grpFill/>
          </p:spPr>
        </p:pic>
      </p:grpSp>
      <p:grpSp>
        <p:nvGrpSpPr>
          <p:cNvPr id="59" name="Group 10">
            <a:extLst>
              <a:ext uri="{FF2B5EF4-FFF2-40B4-BE49-F238E27FC236}">
                <a16:creationId xmlns:a16="http://schemas.microsoft.com/office/drawing/2014/main" id="{2AF6AC78-BCC6-482D-AAFA-CD02C31C2D8E}"/>
              </a:ext>
            </a:extLst>
          </p:cNvPr>
          <p:cNvGrpSpPr/>
          <p:nvPr/>
        </p:nvGrpSpPr>
        <p:grpSpPr>
          <a:xfrm>
            <a:off x="2615749" y="1249872"/>
            <a:ext cx="662608" cy="523220"/>
            <a:chOff x="668600" y="2123782"/>
            <a:chExt cx="662608" cy="523220"/>
          </a:xfrm>
        </p:grpSpPr>
        <p:sp>
          <p:nvSpPr>
            <p:cNvPr id="60" name="Oval 11">
              <a:extLst>
                <a:ext uri="{FF2B5EF4-FFF2-40B4-BE49-F238E27FC236}">
                  <a16:creationId xmlns:a16="http://schemas.microsoft.com/office/drawing/2014/main" id="{81D38F93-0BE1-4863-A6B0-CBA87900A531}"/>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BCE73C05-A7D6-486C-9AC0-B809E1764307}"/>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62" name="Group 13">
            <a:extLst>
              <a:ext uri="{FF2B5EF4-FFF2-40B4-BE49-F238E27FC236}">
                <a16:creationId xmlns:a16="http://schemas.microsoft.com/office/drawing/2014/main" id="{099940FB-7995-447F-BF00-2942A8418BFD}"/>
              </a:ext>
            </a:extLst>
          </p:cNvPr>
          <p:cNvGrpSpPr/>
          <p:nvPr/>
        </p:nvGrpSpPr>
        <p:grpSpPr>
          <a:xfrm>
            <a:off x="4839374" y="1244721"/>
            <a:ext cx="662608" cy="523220"/>
            <a:chOff x="662610" y="2123782"/>
            <a:chExt cx="662608" cy="523220"/>
          </a:xfrm>
        </p:grpSpPr>
        <p:sp>
          <p:nvSpPr>
            <p:cNvPr id="63" name="Oval 14">
              <a:extLst>
                <a:ext uri="{FF2B5EF4-FFF2-40B4-BE49-F238E27FC236}">
                  <a16:creationId xmlns:a16="http://schemas.microsoft.com/office/drawing/2014/main" id="{A8477F42-41F3-4548-AF6E-50DD9BB66EFB}"/>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B3E5578-4A9A-40B0-B40B-C31D3CE6122F}"/>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65" name="Group 16">
            <a:extLst>
              <a:ext uri="{FF2B5EF4-FFF2-40B4-BE49-F238E27FC236}">
                <a16:creationId xmlns:a16="http://schemas.microsoft.com/office/drawing/2014/main" id="{27DDD952-E97A-4768-BEF0-800B5E1726FA}"/>
              </a:ext>
            </a:extLst>
          </p:cNvPr>
          <p:cNvGrpSpPr/>
          <p:nvPr/>
        </p:nvGrpSpPr>
        <p:grpSpPr>
          <a:xfrm>
            <a:off x="7115878" y="1244450"/>
            <a:ext cx="662608" cy="508072"/>
            <a:chOff x="662610" y="2131356"/>
            <a:chExt cx="662608" cy="508072"/>
          </a:xfrm>
        </p:grpSpPr>
        <p:sp>
          <p:nvSpPr>
            <p:cNvPr id="66" name="Oval 17">
              <a:extLst>
                <a:ext uri="{FF2B5EF4-FFF2-40B4-BE49-F238E27FC236}">
                  <a16:creationId xmlns:a16="http://schemas.microsoft.com/office/drawing/2014/main" id="{68E68513-C4E8-4B06-B91D-77CB8A772E1D}"/>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BCFDCE4E-94D9-4162-A5D0-0F8E19F27CBB}"/>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grpSp>
        <p:nvGrpSpPr>
          <p:cNvPr id="68" name="Group 19">
            <a:extLst>
              <a:ext uri="{FF2B5EF4-FFF2-40B4-BE49-F238E27FC236}">
                <a16:creationId xmlns:a16="http://schemas.microsoft.com/office/drawing/2014/main" id="{272773CC-DF05-4F3F-82EC-D9761B8F4ADE}"/>
              </a:ext>
            </a:extLst>
          </p:cNvPr>
          <p:cNvGrpSpPr/>
          <p:nvPr/>
        </p:nvGrpSpPr>
        <p:grpSpPr>
          <a:xfrm>
            <a:off x="1992655" y="3444113"/>
            <a:ext cx="3048141" cy="934704"/>
            <a:chOff x="180136" y="4416136"/>
            <a:chExt cx="3048141" cy="934704"/>
          </a:xfrm>
        </p:grpSpPr>
        <p:sp>
          <p:nvSpPr>
            <p:cNvPr id="69" name="TextBox 68">
              <a:extLst>
                <a:ext uri="{FF2B5EF4-FFF2-40B4-BE49-F238E27FC236}">
                  <a16:creationId xmlns:a16="http://schemas.microsoft.com/office/drawing/2014/main" id="{5D8DBF9C-75F9-4D30-B5E5-5160DC9A4E60}"/>
                </a:ext>
              </a:extLst>
            </p:cNvPr>
            <p:cNvSpPr txBox="1"/>
            <p:nvPr/>
          </p:nvSpPr>
          <p:spPr>
            <a:xfrm>
              <a:off x="466266" y="4416136"/>
              <a:ext cx="2644771" cy="523220"/>
            </a:xfrm>
            <a:prstGeom prst="rect">
              <a:avLst/>
            </a:prstGeom>
            <a:noFill/>
          </p:spPr>
          <p:txBody>
            <a:bodyPr wrap="square" rtlCol="0">
              <a:spAutoFit/>
            </a:bodyPr>
            <a:lstStyle/>
            <a:p>
              <a:pPr algn="ctr"/>
              <a:r>
                <a:rPr lang="en-US" sz="2800" dirty="0" err="1">
                  <a:solidFill>
                    <a:srgbClr val="FF5969"/>
                  </a:solidFill>
                  <a:effectLst>
                    <a:outerShdw blurRad="38100" dist="38100" dir="2700000" algn="tl">
                      <a:srgbClr val="000000">
                        <a:alpha val="43137"/>
                      </a:srgbClr>
                    </a:outerShdw>
                  </a:effectLst>
                  <a:latin typeface="Tw Cen MT" panose="020B0602020104020603" pitchFamily="34" charset="0"/>
                </a:rPr>
                <a:t>SoftQuality</a:t>
              </a:r>
              <a:endParaRPr lang="en-US" sz="2800"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
          <p:nvSpPr>
            <p:cNvPr id="71" name="TextBox 70">
              <a:extLst>
                <a:ext uri="{FF2B5EF4-FFF2-40B4-BE49-F238E27FC236}">
                  <a16:creationId xmlns:a16="http://schemas.microsoft.com/office/drawing/2014/main" id="{1E48718D-2BB0-4F83-A2D9-C6FB9D4063EF}"/>
                </a:ext>
              </a:extLst>
            </p:cNvPr>
            <p:cNvSpPr txBox="1"/>
            <p:nvPr/>
          </p:nvSpPr>
          <p:spPr>
            <a:xfrm>
              <a:off x="180136" y="4950730"/>
              <a:ext cx="3048141" cy="400110"/>
            </a:xfrm>
            <a:prstGeom prst="rect">
              <a:avLst/>
            </a:prstGeom>
            <a:noFill/>
          </p:spPr>
          <p:txBody>
            <a:bodyPr wrap="square" rtlCol="0">
              <a:spAutoFit/>
            </a:bodyPr>
            <a:lstStyle/>
            <a:p>
              <a:pPr algn="ctr"/>
              <a:r>
                <a:rPr lang="en-US" sz="2000" dirty="0">
                  <a:solidFill>
                    <a:schemeClr val="bg1">
                      <a:lumMod val="65000"/>
                    </a:schemeClr>
                  </a:solidFill>
                  <a:latin typeface="Tw Cen MT" panose="020B0602020104020603" pitchFamily="34" charset="0"/>
                </a:rPr>
                <a:t>First Book S L</a:t>
              </a:r>
            </a:p>
          </p:txBody>
        </p:sp>
      </p:grpSp>
      <p:grpSp>
        <p:nvGrpSpPr>
          <p:cNvPr id="72" name="Group 23">
            <a:extLst>
              <a:ext uri="{FF2B5EF4-FFF2-40B4-BE49-F238E27FC236}">
                <a16:creationId xmlns:a16="http://schemas.microsoft.com/office/drawing/2014/main" id="{26667609-7399-48A6-B46C-3C55546A32C8}"/>
              </a:ext>
            </a:extLst>
          </p:cNvPr>
          <p:cNvGrpSpPr/>
          <p:nvPr/>
        </p:nvGrpSpPr>
        <p:grpSpPr>
          <a:xfrm>
            <a:off x="4315702" y="3458181"/>
            <a:ext cx="3048141" cy="1240194"/>
            <a:chOff x="3182022" y="4361544"/>
            <a:chExt cx="3048141" cy="1240194"/>
          </a:xfrm>
        </p:grpSpPr>
        <p:sp>
          <p:nvSpPr>
            <p:cNvPr id="73" name="TextBox 72">
              <a:extLst>
                <a:ext uri="{FF2B5EF4-FFF2-40B4-BE49-F238E27FC236}">
                  <a16:creationId xmlns:a16="http://schemas.microsoft.com/office/drawing/2014/main" id="{5C360717-A3E9-4349-A0B9-B7A20AFD7830}"/>
                </a:ext>
              </a:extLst>
            </p:cNvPr>
            <p:cNvSpPr txBox="1"/>
            <p:nvPr/>
          </p:nvSpPr>
          <p:spPr>
            <a:xfrm>
              <a:off x="3344736" y="4361544"/>
              <a:ext cx="2644771" cy="523220"/>
            </a:xfrm>
            <a:prstGeom prst="rect">
              <a:avLst/>
            </a:prstGeom>
            <a:noFill/>
          </p:spPr>
          <p:txBody>
            <a:bodyPr wrap="square" rtlCol="0">
              <a:spAutoFit/>
            </a:bodyPr>
            <a:lstStyle/>
            <a:p>
              <a:pPr algn="ctr"/>
              <a:r>
                <a:rPr lang="en-US" sz="2800" dirty="0" err="1">
                  <a:solidFill>
                    <a:srgbClr val="03A1A4"/>
                  </a:solidFill>
                  <a:effectLst>
                    <a:outerShdw blurRad="38100" dist="38100" dir="2700000" algn="tl">
                      <a:srgbClr val="000000">
                        <a:alpha val="43137"/>
                      </a:srgbClr>
                    </a:outerShdw>
                  </a:effectLst>
                  <a:latin typeface="Tw Cen MT" panose="020B0602020104020603" pitchFamily="34" charset="0"/>
                </a:rPr>
                <a:t>QualityGate</a:t>
              </a:r>
              <a:endParaRPr lang="en-US" sz="2800" dirty="0">
                <a:solidFill>
                  <a:srgbClr val="03A1A4"/>
                </a:solidFill>
                <a:effectLst>
                  <a:outerShdw blurRad="38100" dist="38100" dir="2700000" algn="tl">
                    <a:srgbClr val="000000">
                      <a:alpha val="43137"/>
                    </a:srgbClr>
                  </a:outerShdw>
                </a:effectLst>
                <a:latin typeface="Tw Cen MT" panose="020B0602020104020603" pitchFamily="34" charset="0"/>
              </a:endParaRPr>
            </a:p>
          </p:txBody>
        </p:sp>
        <p:sp>
          <p:nvSpPr>
            <p:cNvPr id="75" name="TextBox 74">
              <a:extLst>
                <a:ext uri="{FF2B5EF4-FFF2-40B4-BE49-F238E27FC236}">
                  <a16:creationId xmlns:a16="http://schemas.microsoft.com/office/drawing/2014/main" id="{0204DC1E-1DBE-4837-9F4D-07B3CB5CC189}"/>
                </a:ext>
              </a:extLst>
            </p:cNvPr>
            <p:cNvSpPr txBox="1"/>
            <p:nvPr/>
          </p:nvSpPr>
          <p:spPr>
            <a:xfrm>
              <a:off x="3182022" y="4893852"/>
              <a:ext cx="3048141" cy="707886"/>
            </a:xfrm>
            <a:prstGeom prst="rect">
              <a:avLst/>
            </a:prstGeom>
            <a:noFill/>
          </p:spPr>
          <p:txBody>
            <a:bodyPr wrap="square" rtlCol="0">
              <a:spAutoFit/>
            </a:bodyPr>
            <a:lstStyle/>
            <a:p>
              <a:pPr algn="ctr"/>
              <a:r>
                <a:rPr lang="en-US" sz="2000" dirty="0" err="1">
                  <a:solidFill>
                    <a:schemeClr val="bg1">
                      <a:lumMod val="65000"/>
                    </a:schemeClr>
                  </a:solidFill>
                  <a:latin typeface="Tw Cen MT" panose="020B0602020104020603" pitchFamily="34" charset="0"/>
                </a:rPr>
                <a:t>FrontEndART</a:t>
              </a:r>
              <a:r>
                <a:rPr lang="en-US" sz="2000" dirty="0">
                  <a:solidFill>
                    <a:schemeClr val="bg1">
                      <a:lumMod val="65000"/>
                    </a:schemeClr>
                  </a:solidFill>
                  <a:latin typeface="Tw Cen MT" panose="020B0602020104020603" pitchFamily="34" charset="0"/>
                </a:rPr>
                <a:t> </a:t>
              </a:r>
            </a:p>
            <a:p>
              <a:pPr algn="ctr"/>
              <a:r>
                <a:rPr lang="en-US" sz="2000" dirty="0">
                  <a:solidFill>
                    <a:schemeClr val="bg1">
                      <a:lumMod val="65000"/>
                    </a:schemeClr>
                  </a:solidFill>
                  <a:latin typeface="Tw Cen MT" panose="020B0602020104020603" pitchFamily="34" charset="0"/>
                </a:rPr>
                <a:t>Software Ltd.</a:t>
              </a:r>
            </a:p>
          </p:txBody>
        </p:sp>
      </p:grpSp>
      <p:grpSp>
        <p:nvGrpSpPr>
          <p:cNvPr id="76" name="Group 27">
            <a:extLst>
              <a:ext uri="{FF2B5EF4-FFF2-40B4-BE49-F238E27FC236}">
                <a16:creationId xmlns:a16="http://schemas.microsoft.com/office/drawing/2014/main" id="{22CA97C5-F3BC-469B-A62A-8DDBCE4736FB}"/>
              </a:ext>
            </a:extLst>
          </p:cNvPr>
          <p:cNvGrpSpPr/>
          <p:nvPr/>
        </p:nvGrpSpPr>
        <p:grpSpPr>
          <a:xfrm>
            <a:off x="6599967" y="3455487"/>
            <a:ext cx="3175747" cy="918635"/>
            <a:chOff x="6265076" y="4416136"/>
            <a:chExt cx="3175747" cy="918635"/>
          </a:xfrm>
        </p:grpSpPr>
        <p:sp>
          <p:nvSpPr>
            <p:cNvPr id="77" name="TextBox 76">
              <a:extLst>
                <a:ext uri="{FF2B5EF4-FFF2-40B4-BE49-F238E27FC236}">
                  <a16:creationId xmlns:a16="http://schemas.microsoft.com/office/drawing/2014/main" id="{76021F65-1443-49D7-88E8-78BA72E7F1E6}"/>
                </a:ext>
              </a:extLst>
            </p:cNvPr>
            <p:cNvSpPr txBox="1"/>
            <p:nvPr/>
          </p:nvSpPr>
          <p:spPr>
            <a:xfrm>
              <a:off x="6392877" y="4416136"/>
              <a:ext cx="3047946" cy="523220"/>
            </a:xfrm>
            <a:prstGeom prst="rect">
              <a:avLst/>
            </a:prstGeom>
            <a:noFill/>
          </p:spPr>
          <p:txBody>
            <a:bodyPr wrap="square" rtlCol="0">
              <a:spAutoFit/>
            </a:bodyPr>
            <a:lstStyle/>
            <a:p>
              <a:pPr algn="ctr"/>
              <a:r>
                <a:rPr lang="en-US" sz="2800" dirty="0">
                  <a:solidFill>
                    <a:srgbClr val="5D7373"/>
                  </a:solidFill>
                  <a:effectLst>
                    <a:outerShdw blurRad="38100" dist="38100" dir="2700000" algn="tl">
                      <a:srgbClr val="000000">
                        <a:alpha val="43137"/>
                      </a:srgbClr>
                    </a:outerShdw>
                  </a:effectLst>
                  <a:latin typeface="Tw Cen MT" panose="020B0602020104020603" pitchFamily="34" charset="0"/>
                </a:rPr>
                <a:t>Quality Inspection</a:t>
              </a:r>
            </a:p>
          </p:txBody>
        </p:sp>
        <p:sp>
          <p:nvSpPr>
            <p:cNvPr id="79" name="TextBox 78">
              <a:extLst>
                <a:ext uri="{FF2B5EF4-FFF2-40B4-BE49-F238E27FC236}">
                  <a16:creationId xmlns:a16="http://schemas.microsoft.com/office/drawing/2014/main" id="{863BDE3C-26DF-4062-A005-C27700456BC9}"/>
                </a:ext>
              </a:extLst>
            </p:cNvPr>
            <p:cNvSpPr txBox="1"/>
            <p:nvPr/>
          </p:nvSpPr>
          <p:spPr>
            <a:xfrm>
              <a:off x="6265076" y="4934661"/>
              <a:ext cx="3048141" cy="400110"/>
            </a:xfrm>
            <a:prstGeom prst="rect">
              <a:avLst/>
            </a:prstGeom>
            <a:noFill/>
          </p:spPr>
          <p:txBody>
            <a:bodyPr wrap="square" rtlCol="0">
              <a:spAutoFit/>
            </a:bodyPr>
            <a:lstStyle/>
            <a:p>
              <a:pPr algn="ctr"/>
              <a:r>
                <a:rPr lang="en-US" sz="2000" dirty="0" err="1">
                  <a:solidFill>
                    <a:schemeClr val="bg1">
                      <a:lumMod val="65000"/>
                    </a:schemeClr>
                  </a:solidFill>
                  <a:latin typeface="Tw Cen MT" panose="020B0602020104020603" pitchFamily="34" charset="0"/>
                </a:rPr>
                <a:t>Snappii</a:t>
              </a:r>
              <a:endParaRPr lang="en-US" sz="2000" dirty="0">
                <a:solidFill>
                  <a:schemeClr val="bg1">
                    <a:lumMod val="65000"/>
                  </a:schemeClr>
                </a:solidFill>
                <a:latin typeface="Tw Cen MT" panose="020B0602020104020603" pitchFamily="34" charset="0"/>
              </a:endParaRPr>
            </a:p>
          </p:txBody>
        </p:sp>
      </p:grpSp>
      <p:sp>
        <p:nvSpPr>
          <p:cNvPr id="2" name="Прямокутник 1">
            <a:extLst>
              <a:ext uri="{FF2B5EF4-FFF2-40B4-BE49-F238E27FC236}">
                <a16:creationId xmlns:a16="http://schemas.microsoft.com/office/drawing/2014/main" id="{D45E4607-3BA3-45C5-8D62-07F0DEB22D10}"/>
              </a:ext>
            </a:extLst>
          </p:cNvPr>
          <p:cNvSpPr/>
          <p:nvPr/>
        </p:nvSpPr>
        <p:spPr>
          <a:xfrm>
            <a:off x="2478654" y="158941"/>
            <a:ext cx="8186427" cy="830997"/>
          </a:xfrm>
          <a:prstGeom prst="rect">
            <a:avLst/>
          </a:prstGeom>
        </p:spPr>
        <p:txBody>
          <a:bodyPr wrap="square">
            <a:spAutoFit/>
          </a:bodyPr>
          <a:lstStyle/>
          <a:p>
            <a:r>
              <a:rPr lang="uk-UA" sz="2400" dirty="0">
                <a:solidFill>
                  <a:schemeClr val="bg2">
                    <a:lumMod val="50000"/>
                  </a:schemeClr>
                </a:solidFill>
                <a:effectLst>
                  <a:outerShdw blurRad="38100" dist="38100" dir="2700000" algn="tl">
                    <a:srgbClr val="000000">
                      <a:alpha val="43137"/>
                    </a:srgbClr>
                  </a:outerShdw>
                </a:effectLst>
              </a:rPr>
              <a:t>Під час пошуку аналогів, було виявлено те, що подібних програмних засобів є незначна кількість. Серед відомих: </a:t>
            </a:r>
          </a:p>
        </p:txBody>
      </p:sp>
    </p:spTree>
    <p:extLst>
      <p:ext uri="{BB962C8B-B14F-4D97-AF65-F5344CB8AC3E}">
        <p14:creationId xmlns:p14="http://schemas.microsoft.com/office/powerpoint/2010/main" val="9184465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anim calcmode="lin" valueType="num">
                                      <p:cBhvr>
                                        <p:cTn id="20" dur="500" fill="hold"/>
                                        <p:tgtEl>
                                          <p:spTgt spid="68"/>
                                        </p:tgtEl>
                                        <p:attrNameLst>
                                          <p:attrName>ppt_x</p:attrName>
                                        </p:attrNameLst>
                                      </p:cBhvr>
                                      <p:tavLst>
                                        <p:tav tm="0">
                                          <p:val>
                                            <p:strVal val="#ppt_x"/>
                                          </p:val>
                                        </p:tav>
                                        <p:tav tm="100000">
                                          <p:val>
                                            <p:strVal val="#ppt_x"/>
                                          </p:val>
                                        </p:tav>
                                      </p:tavLst>
                                    </p:anim>
                                    <p:anim calcmode="lin" valueType="num">
                                      <p:cBhvr>
                                        <p:cTn id="21" dur="500" fill="hold"/>
                                        <p:tgtEl>
                                          <p:spTgt spid="6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anim calcmode="lin" valueType="num">
                                      <p:cBhvr>
                                        <p:cTn id="38" dur="500" fill="hold"/>
                                        <p:tgtEl>
                                          <p:spTgt spid="72"/>
                                        </p:tgtEl>
                                        <p:attrNameLst>
                                          <p:attrName>ppt_x</p:attrName>
                                        </p:attrNameLst>
                                      </p:cBhvr>
                                      <p:tavLst>
                                        <p:tav tm="0">
                                          <p:val>
                                            <p:strVal val="#ppt_x"/>
                                          </p:val>
                                        </p:tav>
                                        <p:tav tm="100000">
                                          <p:val>
                                            <p:strVal val="#ppt_x"/>
                                          </p:val>
                                        </p:tav>
                                      </p:tavLst>
                                    </p:anim>
                                    <p:anim calcmode="lin" valueType="num">
                                      <p:cBhvr>
                                        <p:cTn id="39" dur="500" fill="hold"/>
                                        <p:tgtEl>
                                          <p:spTgt spid="72"/>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anim calcmode="lin" valueType="num">
                                      <p:cBhvr>
                                        <p:cTn id="56" dur="500" fill="hold"/>
                                        <p:tgtEl>
                                          <p:spTgt spid="76"/>
                                        </p:tgtEl>
                                        <p:attrNameLst>
                                          <p:attrName>ppt_x</p:attrName>
                                        </p:attrNameLst>
                                      </p:cBhvr>
                                      <p:tavLst>
                                        <p:tav tm="0">
                                          <p:val>
                                            <p:strVal val="#ppt_x"/>
                                          </p:val>
                                        </p:tav>
                                        <p:tav tm="100000">
                                          <p:val>
                                            <p:strVal val="#ppt_x"/>
                                          </p:val>
                                        </p:tav>
                                      </p:tavLst>
                                    </p:anim>
                                    <p:anim calcmode="lin" valueType="num">
                                      <p:cBhvr>
                                        <p:cTn id="57" dur="5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0857402" cy="6858000"/>
            <a:chOff x="213096" y="0"/>
            <a:chExt cx="1166114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72940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498938" y="3039933"/>
              <a:ext cx="945679"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grpSp>
        <p:nvGrpSpPr>
          <p:cNvPr id="50" name="Group 1">
            <a:extLst>
              <a:ext uri="{FF2B5EF4-FFF2-40B4-BE49-F238E27FC236}">
                <a16:creationId xmlns:a16="http://schemas.microsoft.com/office/drawing/2014/main" id="{BAFB988A-7672-4488-B35B-23DCEA3DDAFA}"/>
              </a:ext>
            </a:extLst>
          </p:cNvPr>
          <p:cNvGrpSpPr/>
          <p:nvPr/>
        </p:nvGrpSpPr>
        <p:grpSpPr>
          <a:xfrm>
            <a:off x="2494125" y="293151"/>
            <a:ext cx="2017224" cy="2017224"/>
            <a:chOff x="1466851" y="1754971"/>
            <a:chExt cx="2362200" cy="2362200"/>
          </a:xfrm>
        </p:grpSpPr>
        <p:sp>
          <p:nvSpPr>
            <p:cNvPr id="51" name="Oval 2">
              <a:extLst>
                <a:ext uri="{FF2B5EF4-FFF2-40B4-BE49-F238E27FC236}">
                  <a16:creationId xmlns:a16="http://schemas.microsoft.com/office/drawing/2014/main" id="{BCA1DBE6-4EB1-45D8-87ED-6B3CACA9C057}"/>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a:extLst>
                <a:ext uri="{FF2B5EF4-FFF2-40B4-BE49-F238E27FC236}">
                  <a16:creationId xmlns:a16="http://schemas.microsoft.com/office/drawing/2014/main" id="{5827B54D-4751-4237-BDA1-41C57C1B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705" y="1907373"/>
              <a:ext cx="2048490" cy="2057396"/>
            </a:xfrm>
            <a:prstGeom prst="ellipse">
              <a:avLst/>
            </a:prstGeom>
          </p:spPr>
        </p:pic>
      </p:grpSp>
      <p:grpSp>
        <p:nvGrpSpPr>
          <p:cNvPr id="59" name="Group 10">
            <a:extLst>
              <a:ext uri="{FF2B5EF4-FFF2-40B4-BE49-F238E27FC236}">
                <a16:creationId xmlns:a16="http://schemas.microsoft.com/office/drawing/2014/main" id="{2AF6AC78-BCC6-482D-AAFA-CD02C31C2D8E}"/>
              </a:ext>
            </a:extLst>
          </p:cNvPr>
          <p:cNvGrpSpPr/>
          <p:nvPr/>
        </p:nvGrpSpPr>
        <p:grpSpPr>
          <a:xfrm>
            <a:off x="2575212" y="258937"/>
            <a:ext cx="662608" cy="523220"/>
            <a:chOff x="668600" y="2123782"/>
            <a:chExt cx="662608" cy="523220"/>
          </a:xfrm>
        </p:grpSpPr>
        <p:sp>
          <p:nvSpPr>
            <p:cNvPr id="60" name="Oval 11">
              <a:extLst>
                <a:ext uri="{FF2B5EF4-FFF2-40B4-BE49-F238E27FC236}">
                  <a16:creationId xmlns:a16="http://schemas.microsoft.com/office/drawing/2014/main" id="{81D38F93-0BE1-4863-A6B0-CBA87900A531}"/>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BCE73C05-A7D6-486C-9AC0-B809E1764307}"/>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68" name="Group 19">
            <a:extLst>
              <a:ext uri="{FF2B5EF4-FFF2-40B4-BE49-F238E27FC236}">
                <a16:creationId xmlns:a16="http://schemas.microsoft.com/office/drawing/2014/main" id="{272773CC-DF05-4F3F-82EC-D9761B8F4ADE}"/>
              </a:ext>
            </a:extLst>
          </p:cNvPr>
          <p:cNvGrpSpPr/>
          <p:nvPr/>
        </p:nvGrpSpPr>
        <p:grpSpPr>
          <a:xfrm>
            <a:off x="3267188" y="344307"/>
            <a:ext cx="6796563" cy="1661995"/>
            <a:chOff x="975745" y="1273357"/>
            <a:chExt cx="3361895" cy="774722"/>
          </a:xfrm>
        </p:grpSpPr>
        <p:sp>
          <p:nvSpPr>
            <p:cNvPr id="69" name="TextBox 68">
              <a:extLst>
                <a:ext uri="{FF2B5EF4-FFF2-40B4-BE49-F238E27FC236}">
                  <a16:creationId xmlns:a16="http://schemas.microsoft.com/office/drawing/2014/main" id="{5D8DBF9C-75F9-4D30-B5E5-5160DC9A4E60}"/>
                </a:ext>
              </a:extLst>
            </p:cNvPr>
            <p:cNvSpPr txBox="1"/>
            <p:nvPr/>
          </p:nvSpPr>
          <p:spPr>
            <a:xfrm>
              <a:off x="975745" y="1273357"/>
              <a:ext cx="2644771" cy="301281"/>
            </a:xfrm>
            <a:prstGeom prst="rect">
              <a:avLst/>
            </a:prstGeom>
            <a:noFill/>
          </p:spPr>
          <p:txBody>
            <a:bodyPr wrap="square" rtlCol="0">
              <a:spAutoFit/>
            </a:bodyPr>
            <a:lstStyle/>
            <a:p>
              <a:pPr algn="ctr"/>
              <a:r>
                <a:rPr lang="en-US" sz="3600" dirty="0" err="1">
                  <a:solidFill>
                    <a:srgbClr val="FF5969"/>
                  </a:solidFill>
                  <a:effectLst>
                    <a:outerShdw blurRad="38100" dist="38100" dir="2700000" algn="tl">
                      <a:srgbClr val="000000">
                        <a:alpha val="43137"/>
                      </a:srgbClr>
                    </a:outerShdw>
                  </a:effectLst>
                  <a:latin typeface="Tw Cen MT" panose="020B0602020104020603" pitchFamily="34" charset="0"/>
                </a:rPr>
                <a:t>SoftQuality</a:t>
              </a:r>
              <a:endParaRPr lang="en-US" sz="3600"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
          <p:nvSpPr>
            <p:cNvPr id="71" name="TextBox 70">
              <a:extLst>
                <a:ext uri="{FF2B5EF4-FFF2-40B4-BE49-F238E27FC236}">
                  <a16:creationId xmlns:a16="http://schemas.microsoft.com/office/drawing/2014/main" id="{1E48718D-2BB0-4F83-A2D9-C6FB9D4063EF}"/>
                </a:ext>
              </a:extLst>
            </p:cNvPr>
            <p:cNvSpPr txBox="1"/>
            <p:nvPr/>
          </p:nvSpPr>
          <p:spPr>
            <a:xfrm>
              <a:off x="1692869" y="1574638"/>
              <a:ext cx="2644771" cy="473441"/>
            </a:xfrm>
            <a:prstGeom prst="rect">
              <a:avLst/>
            </a:prstGeom>
            <a:noFill/>
          </p:spPr>
          <p:txBody>
            <a:bodyPr wrap="square" rtlCol="0">
              <a:spAutoFit/>
            </a:bodyPr>
            <a:lstStyle/>
            <a:p>
              <a:pPr algn="just"/>
              <a:r>
                <a:rPr lang="uk-UA" sz="2000" b="1" dirty="0">
                  <a:solidFill>
                    <a:schemeClr val="bg2">
                      <a:lumMod val="50000"/>
                    </a:schemeClr>
                  </a:solidFill>
                  <a:latin typeface="Tw Cen MT" panose="020B0602020104020603" pitchFamily="34" charset="0"/>
                </a:rPr>
                <a:t>+</a:t>
              </a:r>
              <a:r>
                <a:rPr lang="en-US" sz="2000" b="1" dirty="0">
                  <a:solidFill>
                    <a:schemeClr val="bg2">
                      <a:lumMod val="50000"/>
                    </a:schemeClr>
                  </a:solidFill>
                  <a:latin typeface="Tw Cen MT" panose="020B0602020104020603" pitchFamily="34" charset="0"/>
                </a:rPr>
                <a:t> </a:t>
              </a:r>
              <a:r>
                <a:rPr lang="uk-UA" sz="2000" b="1" dirty="0">
                  <a:solidFill>
                    <a:schemeClr val="bg2">
                      <a:lumMod val="50000"/>
                    </a:schemeClr>
                  </a:solidFill>
                  <a:latin typeface="Tw Cen MT" panose="020B0602020104020603" pitchFamily="34" charset="0"/>
                </a:rPr>
                <a:t>представлені стандарти </a:t>
              </a:r>
              <a:r>
                <a:rPr lang="en-US" sz="2000" b="1" dirty="0">
                  <a:solidFill>
                    <a:schemeClr val="bg2">
                      <a:lumMod val="50000"/>
                    </a:schemeClr>
                  </a:solidFill>
                  <a:latin typeface="Tw Cen MT" panose="020B0602020104020603" pitchFamily="34" charset="0"/>
                </a:rPr>
                <a:t>ISO </a:t>
              </a:r>
              <a:r>
                <a:rPr lang="uk-UA" sz="2000" b="1" dirty="0">
                  <a:solidFill>
                    <a:schemeClr val="bg2">
                      <a:lumMod val="50000"/>
                    </a:schemeClr>
                  </a:solidFill>
                  <a:latin typeface="Tw Cen MT" panose="020B0602020104020603" pitchFamily="34" charset="0"/>
                </a:rPr>
                <a:t>та специфікації</a:t>
              </a:r>
            </a:p>
            <a:p>
              <a:pPr algn="just"/>
              <a:r>
                <a:rPr lang="uk-UA" sz="2000" b="1" dirty="0">
                  <a:solidFill>
                    <a:schemeClr val="bg2">
                      <a:lumMod val="50000"/>
                    </a:schemeClr>
                  </a:solidFill>
                  <a:latin typeface="Tw Cen MT" panose="020B0602020104020603" pitchFamily="34" charset="0"/>
                </a:rPr>
                <a:t>+ хмарні технології</a:t>
              </a:r>
            </a:p>
            <a:p>
              <a:pPr algn="just"/>
              <a:r>
                <a:rPr lang="uk-UA" sz="2000" b="1" dirty="0">
                  <a:solidFill>
                    <a:schemeClr val="bg2">
                      <a:lumMod val="50000"/>
                    </a:schemeClr>
                  </a:solidFill>
                  <a:latin typeface="Tw Cen MT" panose="020B0602020104020603" pitchFamily="34" charset="0"/>
                </a:rPr>
                <a:t>-   лише для користувачів </a:t>
              </a:r>
              <a:r>
                <a:rPr lang="en-US" sz="2000" b="1" dirty="0">
                  <a:solidFill>
                    <a:schemeClr val="bg2">
                      <a:lumMod val="50000"/>
                    </a:schemeClr>
                  </a:solidFill>
                  <a:latin typeface="Tw Cen MT" panose="020B0602020104020603" pitchFamily="34" charset="0"/>
                </a:rPr>
                <a:t>iOS</a:t>
              </a:r>
              <a:endParaRPr lang="en-US" sz="2000" dirty="0">
                <a:solidFill>
                  <a:schemeClr val="bg2">
                    <a:lumMod val="50000"/>
                  </a:schemeClr>
                </a:solidFill>
                <a:latin typeface="Tw Cen MT" panose="020B0602020104020603" pitchFamily="34" charset="0"/>
              </a:endParaRPr>
            </a:p>
          </p:txBody>
        </p:sp>
      </p:grpSp>
      <p:pic>
        <p:nvPicPr>
          <p:cNvPr id="3" name="Рисунок 2">
            <a:extLst>
              <a:ext uri="{FF2B5EF4-FFF2-40B4-BE49-F238E27FC236}">
                <a16:creationId xmlns:a16="http://schemas.microsoft.com/office/drawing/2014/main" id="{7E1128A2-7666-4690-AD79-84F57B618EF3}"/>
              </a:ext>
            </a:extLst>
          </p:cNvPr>
          <p:cNvPicPr>
            <a:picLocks noChangeAspect="1"/>
          </p:cNvPicPr>
          <p:nvPr/>
        </p:nvPicPr>
        <p:blipFill>
          <a:blip r:embed="rId4"/>
          <a:stretch>
            <a:fillRect/>
          </a:stretch>
        </p:blipFill>
        <p:spPr>
          <a:xfrm>
            <a:off x="2684822" y="2480484"/>
            <a:ext cx="2181225" cy="3876675"/>
          </a:xfrm>
          <a:prstGeom prst="rect">
            <a:avLst/>
          </a:prstGeom>
        </p:spPr>
      </p:pic>
      <p:pic>
        <p:nvPicPr>
          <p:cNvPr id="4" name="Рисунок 3">
            <a:extLst>
              <a:ext uri="{FF2B5EF4-FFF2-40B4-BE49-F238E27FC236}">
                <a16:creationId xmlns:a16="http://schemas.microsoft.com/office/drawing/2014/main" id="{E6242030-1B42-45CB-A852-7C7435CE50FD}"/>
              </a:ext>
            </a:extLst>
          </p:cNvPr>
          <p:cNvPicPr>
            <a:picLocks noChangeAspect="1"/>
          </p:cNvPicPr>
          <p:nvPr/>
        </p:nvPicPr>
        <p:blipFill>
          <a:blip r:embed="rId5"/>
          <a:stretch>
            <a:fillRect/>
          </a:stretch>
        </p:blipFill>
        <p:spPr>
          <a:xfrm>
            <a:off x="5058430" y="2490009"/>
            <a:ext cx="2190750" cy="3867150"/>
          </a:xfrm>
          <a:prstGeom prst="rect">
            <a:avLst/>
          </a:prstGeom>
        </p:spPr>
      </p:pic>
      <p:pic>
        <p:nvPicPr>
          <p:cNvPr id="5" name="Рисунок 4">
            <a:extLst>
              <a:ext uri="{FF2B5EF4-FFF2-40B4-BE49-F238E27FC236}">
                <a16:creationId xmlns:a16="http://schemas.microsoft.com/office/drawing/2014/main" id="{9A446303-E12E-4E1C-9B41-7F78686D6CC3}"/>
              </a:ext>
            </a:extLst>
          </p:cNvPr>
          <p:cNvPicPr>
            <a:picLocks noChangeAspect="1"/>
          </p:cNvPicPr>
          <p:nvPr/>
        </p:nvPicPr>
        <p:blipFill>
          <a:blip r:embed="rId6"/>
          <a:stretch>
            <a:fillRect/>
          </a:stretch>
        </p:blipFill>
        <p:spPr>
          <a:xfrm>
            <a:off x="7439192" y="2480484"/>
            <a:ext cx="2200275" cy="3848100"/>
          </a:xfrm>
          <a:prstGeom prst="rect">
            <a:avLst/>
          </a:prstGeom>
        </p:spPr>
      </p:pic>
    </p:spTree>
    <p:extLst>
      <p:ext uri="{BB962C8B-B14F-4D97-AF65-F5344CB8AC3E}">
        <p14:creationId xmlns:p14="http://schemas.microsoft.com/office/powerpoint/2010/main" val="24912518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anim calcmode="lin" valueType="num">
                                      <p:cBhvr>
                                        <p:cTn id="20" dur="500" fill="hold"/>
                                        <p:tgtEl>
                                          <p:spTgt spid="68"/>
                                        </p:tgtEl>
                                        <p:attrNameLst>
                                          <p:attrName>ppt_x</p:attrName>
                                        </p:attrNameLst>
                                      </p:cBhvr>
                                      <p:tavLst>
                                        <p:tav tm="0">
                                          <p:val>
                                            <p:strVal val="#ppt_x"/>
                                          </p:val>
                                        </p:tav>
                                        <p:tav tm="100000">
                                          <p:val>
                                            <p:strVal val="#ppt_x"/>
                                          </p:val>
                                        </p:tav>
                                      </p:tavLst>
                                    </p:anim>
                                    <p:anim calcmode="lin" valueType="num">
                                      <p:cBhvr>
                                        <p:cTn id="21" dur="5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0857402" cy="6858000"/>
            <a:chOff x="213096" y="0"/>
            <a:chExt cx="1166114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72940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498938" y="3039933"/>
              <a:ext cx="945679"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grpSp>
        <p:nvGrpSpPr>
          <p:cNvPr id="68" name="Group 19">
            <a:extLst>
              <a:ext uri="{FF2B5EF4-FFF2-40B4-BE49-F238E27FC236}">
                <a16:creationId xmlns:a16="http://schemas.microsoft.com/office/drawing/2014/main" id="{272773CC-DF05-4F3F-82EC-D9761B8F4ADE}"/>
              </a:ext>
            </a:extLst>
          </p:cNvPr>
          <p:cNvGrpSpPr/>
          <p:nvPr/>
        </p:nvGrpSpPr>
        <p:grpSpPr>
          <a:xfrm>
            <a:off x="3267188" y="344308"/>
            <a:ext cx="6793345" cy="2119054"/>
            <a:chOff x="975745" y="1273357"/>
            <a:chExt cx="3360303" cy="987775"/>
          </a:xfrm>
        </p:grpSpPr>
        <p:sp>
          <p:nvSpPr>
            <p:cNvPr id="69" name="TextBox 68">
              <a:extLst>
                <a:ext uri="{FF2B5EF4-FFF2-40B4-BE49-F238E27FC236}">
                  <a16:creationId xmlns:a16="http://schemas.microsoft.com/office/drawing/2014/main" id="{5D8DBF9C-75F9-4D30-B5E5-5160DC9A4E60}"/>
                </a:ext>
              </a:extLst>
            </p:cNvPr>
            <p:cNvSpPr txBox="1"/>
            <p:nvPr/>
          </p:nvSpPr>
          <p:spPr>
            <a:xfrm>
              <a:off x="975745" y="1273357"/>
              <a:ext cx="2644771" cy="301281"/>
            </a:xfrm>
            <a:prstGeom prst="rect">
              <a:avLst/>
            </a:prstGeom>
            <a:noFill/>
          </p:spPr>
          <p:txBody>
            <a:bodyPr wrap="square" rtlCol="0">
              <a:spAutoFit/>
            </a:bodyPr>
            <a:lstStyle/>
            <a:p>
              <a:pPr algn="ctr"/>
              <a:r>
                <a:rPr lang="en-US" sz="3600" dirty="0" err="1">
                  <a:solidFill>
                    <a:srgbClr val="03A1A4"/>
                  </a:solidFill>
                  <a:effectLst>
                    <a:outerShdw blurRad="38100" dist="38100" dir="2700000" algn="tl">
                      <a:srgbClr val="000000">
                        <a:alpha val="43137"/>
                      </a:srgbClr>
                    </a:outerShdw>
                  </a:effectLst>
                  <a:latin typeface="Tw Cen MT" panose="020B0602020104020603" pitchFamily="34" charset="0"/>
                </a:rPr>
                <a:t>QualityGate</a:t>
              </a:r>
              <a:endParaRPr lang="en-US" sz="3600" dirty="0">
                <a:solidFill>
                  <a:srgbClr val="03A1A4"/>
                </a:solidFill>
                <a:effectLst>
                  <a:outerShdw blurRad="38100" dist="38100" dir="2700000" algn="tl">
                    <a:srgbClr val="000000">
                      <a:alpha val="43137"/>
                    </a:srgbClr>
                  </a:outerShdw>
                </a:effectLst>
                <a:latin typeface="Tw Cen MT" panose="020B0602020104020603" pitchFamily="34" charset="0"/>
              </a:endParaRPr>
            </a:p>
          </p:txBody>
        </p:sp>
        <p:sp>
          <p:nvSpPr>
            <p:cNvPr id="71" name="TextBox 70">
              <a:extLst>
                <a:ext uri="{FF2B5EF4-FFF2-40B4-BE49-F238E27FC236}">
                  <a16:creationId xmlns:a16="http://schemas.microsoft.com/office/drawing/2014/main" id="{1E48718D-2BB0-4F83-A2D9-C6FB9D4063EF}"/>
                </a:ext>
              </a:extLst>
            </p:cNvPr>
            <p:cNvSpPr txBox="1"/>
            <p:nvPr/>
          </p:nvSpPr>
          <p:spPr>
            <a:xfrm>
              <a:off x="1691277" y="1500757"/>
              <a:ext cx="2644771" cy="760375"/>
            </a:xfrm>
            <a:prstGeom prst="rect">
              <a:avLst/>
            </a:prstGeom>
            <a:noFill/>
          </p:spPr>
          <p:txBody>
            <a:bodyPr wrap="square" rtlCol="0">
              <a:spAutoFit/>
            </a:bodyPr>
            <a:lstStyle/>
            <a:p>
              <a:pPr algn="just"/>
              <a:r>
                <a:rPr lang="uk-UA" sz="2000" b="1" dirty="0">
                  <a:solidFill>
                    <a:schemeClr val="bg2">
                      <a:lumMod val="50000"/>
                    </a:schemeClr>
                  </a:solidFill>
                  <a:latin typeface="Tw Cen MT" panose="020B0602020104020603" pitchFamily="34" charset="0"/>
                </a:rPr>
                <a:t>+</a:t>
              </a:r>
              <a:r>
                <a:rPr lang="en-US" sz="2000" b="1" dirty="0">
                  <a:solidFill>
                    <a:schemeClr val="bg2">
                      <a:lumMod val="50000"/>
                    </a:schemeClr>
                  </a:solidFill>
                  <a:latin typeface="Tw Cen MT" panose="020B0602020104020603" pitchFamily="34" charset="0"/>
                </a:rPr>
                <a:t> </a:t>
              </a:r>
              <a:r>
                <a:rPr lang="uk-UA" sz="2000" b="1" dirty="0">
                  <a:solidFill>
                    <a:schemeClr val="bg2">
                      <a:lumMod val="50000"/>
                    </a:schemeClr>
                  </a:solidFill>
                  <a:latin typeface="Tw Cen MT" panose="020B0602020104020603" pitchFamily="34" charset="0"/>
                </a:rPr>
                <a:t>відстеження якості ПЗ</a:t>
              </a:r>
            </a:p>
            <a:p>
              <a:pPr algn="just"/>
              <a:r>
                <a:rPr lang="uk-UA" sz="2000" b="1" dirty="0">
                  <a:solidFill>
                    <a:schemeClr val="bg2">
                      <a:lumMod val="50000"/>
                    </a:schemeClr>
                  </a:solidFill>
                  <a:latin typeface="Tw Cen MT" panose="020B0602020104020603" pitchFamily="34" charset="0"/>
                </a:rPr>
                <a:t>+ акцент на важливі системні показники</a:t>
              </a:r>
            </a:p>
            <a:p>
              <a:pPr algn="just"/>
              <a:r>
                <a:rPr lang="uk-UA" sz="2000" b="1" dirty="0">
                  <a:solidFill>
                    <a:schemeClr val="bg2">
                      <a:lumMod val="50000"/>
                    </a:schemeClr>
                  </a:solidFill>
                  <a:latin typeface="Tw Cen MT" panose="020B0602020104020603" pitchFamily="34" charset="0"/>
                </a:rPr>
                <a:t>+ візуалізація отриманих результатів</a:t>
              </a:r>
            </a:p>
            <a:p>
              <a:pPr algn="just"/>
              <a:r>
                <a:rPr lang="uk-UA" sz="2000" b="1" dirty="0">
                  <a:solidFill>
                    <a:schemeClr val="bg2">
                      <a:lumMod val="50000"/>
                    </a:schemeClr>
                  </a:solidFill>
                  <a:latin typeface="Tw Cen MT" panose="020B0602020104020603" pitchFamily="34" charset="0"/>
                </a:rPr>
                <a:t>+ точна оцінка витрат на розробку ПЗ</a:t>
              </a:r>
            </a:p>
            <a:p>
              <a:pPr algn="just"/>
              <a:r>
                <a:rPr lang="uk-UA" sz="2000" b="1" dirty="0">
                  <a:solidFill>
                    <a:schemeClr val="bg2">
                      <a:lumMod val="50000"/>
                    </a:schemeClr>
                  </a:solidFill>
                  <a:latin typeface="Tw Cen MT" panose="020B0602020104020603" pitchFamily="34" charset="0"/>
                </a:rPr>
                <a:t>-  комерційна</a:t>
              </a:r>
              <a:endParaRPr lang="en-US" sz="2000" dirty="0">
                <a:solidFill>
                  <a:schemeClr val="bg2">
                    <a:lumMod val="50000"/>
                  </a:schemeClr>
                </a:solidFill>
                <a:latin typeface="Tw Cen MT" panose="020B0602020104020603" pitchFamily="34" charset="0"/>
              </a:endParaRPr>
            </a:p>
          </p:txBody>
        </p:sp>
      </p:grpSp>
      <p:grpSp>
        <p:nvGrpSpPr>
          <p:cNvPr id="62" name="Group 4">
            <a:extLst>
              <a:ext uri="{FF2B5EF4-FFF2-40B4-BE49-F238E27FC236}">
                <a16:creationId xmlns:a16="http://schemas.microsoft.com/office/drawing/2014/main" id="{78B7B67E-B979-4D80-97AF-D4DF6F338C89}"/>
              </a:ext>
            </a:extLst>
          </p:cNvPr>
          <p:cNvGrpSpPr/>
          <p:nvPr/>
        </p:nvGrpSpPr>
        <p:grpSpPr>
          <a:xfrm>
            <a:off x="2444286" y="307908"/>
            <a:ext cx="2075350" cy="2075350"/>
            <a:chOff x="4388156" y="1754971"/>
            <a:chExt cx="2362200" cy="2362200"/>
          </a:xfrm>
          <a:solidFill>
            <a:srgbClr val="03A1A4"/>
          </a:solidFill>
        </p:grpSpPr>
        <p:sp>
          <p:nvSpPr>
            <p:cNvPr id="63" name="Oval 5">
              <a:extLst>
                <a:ext uri="{FF2B5EF4-FFF2-40B4-BE49-F238E27FC236}">
                  <a16:creationId xmlns:a16="http://schemas.microsoft.com/office/drawing/2014/main" id="{8F97BDEE-51AB-4EA1-A519-BA6FE35CA945}"/>
                </a:ext>
              </a:extLst>
            </p:cNvPr>
            <p:cNvSpPr/>
            <p:nvPr/>
          </p:nvSpPr>
          <p:spPr>
            <a:xfrm>
              <a:off x="4388156" y="1754971"/>
              <a:ext cx="2362200" cy="23622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
              <a:extLst>
                <a:ext uri="{FF2B5EF4-FFF2-40B4-BE49-F238E27FC236}">
                  <a16:creationId xmlns:a16="http://schemas.microsoft.com/office/drawing/2014/main" id="{A24DCC16-5DA1-49AA-A674-6317F68D8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686" y="1907373"/>
              <a:ext cx="2027138" cy="2057396"/>
            </a:xfrm>
            <a:prstGeom prst="ellipse">
              <a:avLst/>
            </a:prstGeom>
            <a:grpFill/>
          </p:spPr>
        </p:pic>
      </p:grpSp>
      <p:grpSp>
        <p:nvGrpSpPr>
          <p:cNvPr id="65" name="Group 13">
            <a:extLst>
              <a:ext uri="{FF2B5EF4-FFF2-40B4-BE49-F238E27FC236}">
                <a16:creationId xmlns:a16="http://schemas.microsoft.com/office/drawing/2014/main" id="{A224E30A-AF98-4180-9393-89991251676B}"/>
              </a:ext>
            </a:extLst>
          </p:cNvPr>
          <p:cNvGrpSpPr/>
          <p:nvPr/>
        </p:nvGrpSpPr>
        <p:grpSpPr>
          <a:xfrm>
            <a:off x="2515517" y="289109"/>
            <a:ext cx="662608" cy="523220"/>
            <a:chOff x="662610" y="2123782"/>
            <a:chExt cx="662608" cy="523220"/>
          </a:xfrm>
        </p:grpSpPr>
        <p:sp>
          <p:nvSpPr>
            <p:cNvPr id="66" name="Oval 14">
              <a:extLst>
                <a:ext uri="{FF2B5EF4-FFF2-40B4-BE49-F238E27FC236}">
                  <a16:creationId xmlns:a16="http://schemas.microsoft.com/office/drawing/2014/main" id="{78233974-C144-41C9-883F-F07F1152B2FF}"/>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A4BCC65-FC7A-4399-A235-F831CCF21875}"/>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pic>
        <p:nvPicPr>
          <p:cNvPr id="6" name="Рисунок 5">
            <a:extLst>
              <a:ext uri="{FF2B5EF4-FFF2-40B4-BE49-F238E27FC236}">
                <a16:creationId xmlns:a16="http://schemas.microsoft.com/office/drawing/2014/main" id="{F2135D03-684A-4336-B786-72D6EEA096A3}"/>
              </a:ext>
            </a:extLst>
          </p:cNvPr>
          <p:cNvPicPr>
            <a:picLocks noChangeAspect="1"/>
          </p:cNvPicPr>
          <p:nvPr/>
        </p:nvPicPr>
        <p:blipFill>
          <a:blip r:embed="rId4"/>
          <a:stretch>
            <a:fillRect/>
          </a:stretch>
        </p:blipFill>
        <p:spPr>
          <a:xfrm>
            <a:off x="4942855" y="2594213"/>
            <a:ext cx="2200275" cy="3524250"/>
          </a:xfrm>
          <a:prstGeom prst="rect">
            <a:avLst/>
          </a:prstGeom>
        </p:spPr>
      </p:pic>
      <p:pic>
        <p:nvPicPr>
          <p:cNvPr id="7" name="Рисунок 6">
            <a:extLst>
              <a:ext uri="{FF2B5EF4-FFF2-40B4-BE49-F238E27FC236}">
                <a16:creationId xmlns:a16="http://schemas.microsoft.com/office/drawing/2014/main" id="{D99A67B8-7B10-443E-9138-D337F456ECF9}"/>
              </a:ext>
            </a:extLst>
          </p:cNvPr>
          <p:cNvPicPr>
            <a:picLocks noChangeAspect="1"/>
          </p:cNvPicPr>
          <p:nvPr/>
        </p:nvPicPr>
        <p:blipFill>
          <a:blip r:embed="rId5"/>
          <a:stretch>
            <a:fillRect/>
          </a:stretch>
        </p:blipFill>
        <p:spPr>
          <a:xfrm>
            <a:off x="7258299" y="2589450"/>
            <a:ext cx="2200275" cy="3533775"/>
          </a:xfrm>
          <a:prstGeom prst="rect">
            <a:avLst/>
          </a:prstGeom>
        </p:spPr>
      </p:pic>
      <p:pic>
        <p:nvPicPr>
          <p:cNvPr id="8" name="Рисунок 7">
            <a:extLst>
              <a:ext uri="{FF2B5EF4-FFF2-40B4-BE49-F238E27FC236}">
                <a16:creationId xmlns:a16="http://schemas.microsoft.com/office/drawing/2014/main" id="{90CAD8FF-EB6B-41FA-856C-03141CAE4CA8}"/>
              </a:ext>
            </a:extLst>
          </p:cNvPr>
          <p:cNvPicPr>
            <a:picLocks noChangeAspect="1"/>
          </p:cNvPicPr>
          <p:nvPr/>
        </p:nvPicPr>
        <p:blipFill>
          <a:blip r:embed="rId6"/>
          <a:stretch>
            <a:fillRect/>
          </a:stretch>
        </p:blipFill>
        <p:spPr>
          <a:xfrm>
            <a:off x="2576281" y="2594213"/>
            <a:ext cx="2171700" cy="3524250"/>
          </a:xfrm>
          <a:prstGeom prst="rect">
            <a:avLst/>
          </a:prstGeom>
        </p:spPr>
      </p:pic>
    </p:spTree>
    <p:extLst>
      <p:ext uri="{BB962C8B-B14F-4D97-AF65-F5344CB8AC3E}">
        <p14:creationId xmlns:p14="http://schemas.microsoft.com/office/powerpoint/2010/main" val="4037883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anim calcmode="lin" valueType="num">
                                      <p:cBhvr>
                                        <p:cTn id="8" dur="500" fill="hold"/>
                                        <p:tgtEl>
                                          <p:spTgt spid="68"/>
                                        </p:tgtEl>
                                        <p:attrNameLst>
                                          <p:attrName>ppt_x</p:attrName>
                                        </p:attrNameLst>
                                      </p:cBhvr>
                                      <p:tavLst>
                                        <p:tav tm="0">
                                          <p:val>
                                            <p:strVal val="#ppt_x"/>
                                          </p:val>
                                        </p:tav>
                                        <p:tav tm="100000">
                                          <p:val>
                                            <p:strVal val="#ppt_x"/>
                                          </p:val>
                                        </p:tav>
                                      </p:tavLst>
                                    </p:anim>
                                    <p:anim calcmode="lin" valueType="num">
                                      <p:cBhvr>
                                        <p:cTn id="9" dur="5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fltVal val="0"/>
                                          </p:val>
                                        </p:tav>
                                        <p:tav tm="100000">
                                          <p:val>
                                            <p:strVal val="#ppt_w"/>
                                          </p:val>
                                        </p:tav>
                                      </p:tavLst>
                                    </p:anim>
                                    <p:anim calcmode="lin" valueType="num">
                                      <p:cBhvr>
                                        <p:cTn id="14" dur="500" fill="hold"/>
                                        <p:tgtEl>
                                          <p:spTgt spid="62"/>
                                        </p:tgtEl>
                                        <p:attrNameLst>
                                          <p:attrName>ppt_h</p:attrName>
                                        </p:attrNameLst>
                                      </p:cBhvr>
                                      <p:tavLst>
                                        <p:tav tm="0">
                                          <p:val>
                                            <p:fltVal val="0"/>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ppt_w</p:attrName>
                                        </p:attrNameLst>
                                      </p:cBhvr>
                                      <p:tavLst>
                                        <p:tav tm="0">
                                          <p:val>
                                            <p:fltVal val="0"/>
                                          </p:val>
                                        </p:tav>
                                        <p:tav tm="100000">
                                          <p:val>
                                            <p:strVal val="#ppt_w"/>
                                          </p:val>
                                        </p:tav>
                                      </p:tavLst>
                                    </p:anim>
                                    <p:anim calcmode="lin" valueType="num">
                                      <p:cBhvr>
                                        <p:cTn id="20" dur="500" fill="hold"/>
                                        <p:tgtEl>
                                          <p:spTgt spid="65"/>
                                        </p:tgtEl>
                                        <p:attrNameLst>
                                          <p:attrName>ppt_h</p:attrName>
                                        </p:attrNameLst>
                                      </p:cBhvr>
                                      <p:tavLst>
                                        <p:tav tm="0">
                                          <p:val>
                                            <p:fltVal val="0"/>
                                          </p:val>
                                        </p:tav>
                                        <p:tav tm="100000">
                                          <p:val>
                                            <p:strVal val="#ppt_h"/>
                                          </p:val>
                                        </p:tav>
                                      </p:tavLst>
                                    </p:anim>
                                    <p:animEffect transition="in" filter="fade">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0857402" cy="6858000"/>
            <a:chOff x="213096" y="0"/>
            <a:chExt cx="1166114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72940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498938" y="3039933"/>
              <a:ext cx="945679"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grpSp>
        <p:nvGrpSpPr>
          <p:cNvPr id="68" name="Group 19">
            <a:extLst>
              <a:ext uri="{FF2B5EF4-FFF2-40B4-BE49-F238E27FC236}">
                <a16:creationId xmlns:a16="http://schemas.microsoft.com/office/drawing/2014/main" id="{272773CC-DF05-4F3F-82EC-D9761B8F4ADE}"/>
              </a:ext>
            </a:extLst>
          </p:cNvPr>
          <p:cNvGrpSpPr/>
          <p:nvPr/>
        </p:nvGrpSpPr>
        <p:grpSpPr>
          <a:xfrm>
            <a:off x="3834618" y="322846"/>
            <a:ext cx="6229133" cy="1847753"/>
            <a:chOff x="1256422" y="1263353"/>
            <a:chExt cx="3081218" cy="1071659"/>
          </a:xfrm>
        </p:grpSpPr>
        <p:sp>
          <p:nvSpPr>
            <p:cNvPr id="69" name="TextBox 68">
              <a:extLst>
                <a:ext uri="{FF2B5EF4-FFF2-40B4-BE49-F238E27FC236}">
                  <a16:creationId xmlns:a16="http://schemas.microsoft.com/office/drawing/2014/main" id="{5D8DBF9C-75F9-4D30-B5E5-5160DC9A4E60}"/>
                </a:ext>
              </a:extLst>
            </p:cNvPr>
            <p:cNvSpPr txBox="1"/>
            <p:nvPr/>
          </p:nvSpPr>
          <p:spPr>
            <a:xfrm>
              <a:off x="1256422" y="1263353"/>
              <a:ext cx="2954456" cy="301281"/>
            </a:xfrm>
            <a:prstGeom prst="rect">
              <a:avLst/>
            </a:prstGeom>
            <a:noFill/>
          </p:spPr>
          <p:txBody>
            <a:bodyPr wrap="square" rtlCol="0">
              <a:spAutoFit/>
            </a:bodyPr>
            <a:lstStyle/>
            <a:p>
              <a:pPr algn="ctr"/>
              <a:r>
                <a:rPr lang="en-US" sz="3600" dirty="0">
                  <a:solidFill>
                    <a:srgbClr val="5D7373"/>
                  </a:solidFill>
                  <a:effectLst>
                    <a:outerShdw blurRad="38100" dist="38100" dir="2700000" algn="tl">
                      <a:srgbClr val="000000">
                        <a:alpha val="43137"/>
                      </a:srgbClr>
                    </a:outerShdw>
                  </a:effectLst>
                  <a:latin typeface="Tw Cen MT" panose="020B0602020104020603" pitchFamily="34" charset="0"/>
                </a:rPr>
                <a:t>Quality Inspection</a:t>
              </a:r>
              <a:r>
                <a:rPr lang="uk-UA" sz="3600" dirty="0">
                  <a:solidFill>
                    <a:srgbClr val="5D7373"/>
                  </a:solidFill>
                  <a:effectLst>
                    <a:outerShdw blurRad="38100" dist="38100" dir="2700000" algn="tl">
                      <a:srgbClr val="000000">
                        <a:alpha val="43137"/>
                      </a:srgbClr>
                    </a:outerShdw>
                  </a:effectLst>
                  <a:latin typeface="Tw Cen MT" panose="020B0602020104020603" pitchFamily="34" charset="0"/>
                </a:rPr>
                <a:t> </a:t>
              </a:r>
              <a:r>
                <a:rPr lang="en-US" sz="3600" dirty="0">
                  <a:solidFill>
                    <a:srgbClr val="5D7373"/>
                  </a:solidFill>
                  <a:effectLst>
                    <a:outerShdw blurRad="38100" dist="38100" dir="2700000" algn="tl">
                      <a:srgbClr val="000000">
                        <a:alpha val="43137"/>
                      </a:srgbClr>
                    </a:outerShdw>
                  </a:effectLst>
                  <a:latin typeface="Tw Cen MT" panose="020B0602020104020603" pitchFamily="34" charset="0"/>
                </a:rPr>
                <a:t>App</a:t>
              </a:r>
            </a:p>
          </p:txBody>
        </p:sp>
        <p:sp>
          <p:nvSpPr>
            <p:cNvPr id="71" name="TextBox 70">
              <a:extLst>
                <a:ext uri="{FF2B5EF4-FFF2-40B4-BE49-F238E27FC236}">
                  <a16:creationId xmlns:a16="http://schemas.microsoft.com/office/drawing/2014/main" id="{1E48718D-2BB0-4F83-A2D9-C6FB9D4063EF}"/>
                </a:ext>
              </a:extLst>
            </p:cNvPr>
            <p:cNvSpPr txBox="1"/>
            <p:nvPr/>
          </p:nvSpPr>
          <p:spPr>
            <a:xfrm>
              <a:off x="1692869" y="1574638"/>
              <a:ext cx="2644771" cy="760374"/>
            </a:xfrm>
            <a:prstGeom prst="rect">
              <a:avLst/>
            </a:prstGeom>
            <a:noFill/>
          </p:spPr>
          <p:txBody>
            <a:bodyPr wrap="square" rtlCol="0">
              <a:spAutoFit/>
            </a:bodyPr>
            <a:lstStyle/>
            <a:p>
              <a:pPr algn="just"/>
              <a:r>
                <a:rPr lang="uk-UA" sz="2000" b="1" dirty="0">
                  <a:solidFill>
                    <a:schemeClr val="bg2">
                      <a:lumMod val="50000"/>
                    </a:schemeClr>
                  </a:solidFill>
                  <a:latin typeface="Tw Cen MT" panose="020B0602020104020603" pitchFamily="34" charset="0"/>
                </a:rPr>
                <a:t>+</a:t>
              </a:r>
              <a:r>
                <a:rPr lang="en-US" sz="2000" b="1" dirty="0">
                  <a:solidFill>
                    <a:schemeClr val="bg2">
                      <a:lumMod val="50000"/>
                    </a:schemeClr>
                  </a:solidFill>
                  <a:latin typeface="Tw Cen MT" panose="020B0602020104020603" pitchFamily="34" charset="0"/>
                </a:rPr>
                <a:t> </a:t>
              </a:r>
              <a:r>
                <a:rPr lang="uk-UA" sz="2000" b="1" dirty="0">
                  <a:solidFill>
                    <a:schemeClr val="bg2">
                      <a:lumMod val="50000"/>
                    </a:schemeClr>
                  </a:solidFill>
                  <a:latin typeface="Tw Cen MT" panose="020B0602020104020603" pitchFamily="34" charset="0"/>
                </a:rPr>
                <a:t>відстеження заходів безпеки</a:t>
              </a:r>
            </a:p>
            <a:p>
              <a:pPr algn="just"/>
              <a:r>
                <a:rPr lang="uk-UA" sz="2000" b="1" dirty="0">
                  <a:solidFill>
                    <a:schemeClr val="bg2">
                      <a:lumMod val="50000"/>
                    </a:schemeClr>
                  </a:solidFill>
                  <a:latin typeface="Tw Cen MT" panose="020B0602020104020603" pitchFamily="34" charset="0"/>
                </a:rPr>
                <a:t>+ гнучке налаштування під потреби компанії</a:t>
              </a:r>
            </a:p>
            <a:p>
              <a:pPr algn="just"/>
              <a:r>
                <a:rPr lang="uk-UA" sz="2000" b="1" dirty="0">
                  <a:solidFill>
                    <a:schemeClr val="bg2">
                      <a:lumMod val="50000"/>
                    </a:schemeClr>
                  </a:solidFill>
                  <a:latin typeface="Tw Cen MT" panose="020B0602020104020603" pitchFamily="34" charset="0"/>
                </a:rPr>
                <a:t>-  неадаптована до українських реалій</a:t>
              </a:r>
            </a:p>
            <a:p>
              <a:pPr algn="just"/>
              <a:r>
                <a:rPr lang="uk-UA" sz="2000" b="1" dirty="0">
                  <a:solidFill>
                    <a:schemeClr val="bg2">
                      <a:lumMod val="50000"/>
                    </a:schemeClr>
                  </a:solidFill>
                  <a:latin typeface="Tw Cen MT" panose="020B0602020104020603" pitchFamily="34" charset="0"/>
                </a:rPr>
                <a:t>-  комерційна</a:t>
              </a:r>
            </a:p>
            <a:p>
              <a:pPr marL="342900" indent="-342900" algn="just">
                <a:buFontTx/>
                <a:buChar char="-"/>
              </a:pPr>
              <a:endParaRPr lang="uk-UA" sz="2000" b="1" dirty="0">
                <a:solidFill>
                  <a:schemeClr val="bg2">
                    <a:lumMod val="50000"/>
                  </a:schemeClr>
                </a:solidFill>
                <a:latin typeface="Tw Cen MT" panose="020B0602020104020603" pitchFamily="34" charset="0"/>
              </a:endParaRPr>
            </a:p>
          </p:txBody>
        </p:sp>
      </p:grpSp>
      <p:grpSp>
        <p:nvGrpSpPr>
          <p:cNvPr id="50" name="Group 7">
            <a:extLst>
              <a:ext uri="{FF2B5EF4-FFF2-40B4-BE49-F238E27FC236}">
                <a16:creationId xmlns:a16="http://schemas.microsoft.com/office/drawing/2014/main" id="{F328ACDD-9057-41BE-B750-00CCEA02D820}"/>
              </a:ext>
            </a:extLst>
          </p:cNvPr>
          <p:cNvGrpSpPr/>
          <p:nvPr/>
        </p:nvGrpSpPr>
        <p:grpSpPr>
          <a:xfrm>
            <a:off x="2573621" y="272944"/>
            <a:ext cx="2085652" cy="2085652"/>
            <a:chOff x="7245656" y="1754971"/>
            <a:chExt cx="2362200" cy="2362200"/>
          </a:xfrm>
          <a:solidFill>
            <a:srgbClr val="EE9524"/>
          </a:solidFill>
        </p:grpSpPr>
        <p:sp>
          <p:nvSpPr>
            <p:cNvPr id="51" name="Oval 8">
              <a:extLst>
                <a:ext uri="{FF2B5EF4-FFF2-40B4-BE49-F238E27FC236}">
                  <a16:creationId xmlns:a16="http://schemas.microsoft.com/office/drawing/2014/main" id="{8A483246-EC0D-4C7C-8CE1-AB78CD15C34B}"/>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9">
              <a:extLst>
                <a:ext uri="{FF2B5EF4-FFF2-40B4-BE49-F238E27FC236}">
                  <a16:creationId xmlns:a16="http://schemas.microsoft.com/office/drawing/2014/main" id="{2790DF10-98DD-469B-BB59-C3D53256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187" y="1967894"/>
              <a:ext cx="2063138" cy="1936352"/>
            </a:xfrm>
            <a:prstGeom prst="ellipse">
              <a:avLst/>
            </a:prstGeom>
            <a:grpFill/>
          </p:spPr>
        </p:pic>
      </p:grpSp>
      <p:grpSp>
        <p:nvGrpSpPr>
          <p:cNvPr id="53" name="Group 16">
            <a:extLst>
              <a:ext uri="{FF2B5EF4-FFF2-40B4-BE49-F238E27FC236}">
                <a16:creationId xmlns:a16="http://schemas.microsoft.com/office/drawing/2014/main" id="{BA94889A-512C-4A56-9023-4C0C48FFD659}"/>
              </a:ext>
            </a:extLst>
          </p:cNvPr>
          <p:cNvGrpSpPr/>
          <p:nvPr/>
        </p:nvGrpSpPr>
        <p:grpSpPr>
          <a:xfrm>
            <a:off x="2629749" y="280518"/>
            <a:ext cx="662608" cy="508072"/>
            <a:chOff x="662610" y="2131356"/>
            <a:chExt cx="662608" cy="508072"/>
          </a:xfrm>
        </p:grpSpPr>
        <p:sp>
          <p:nvSpPr>
            <p:cNvPr id="54" name="Oval 17">
              <a:extLst>
                <a:ext uri="{FF2B5EF4-FFF2-40B4-BE49-F238E27FC236}">
                  <a16:creationId xmlns:a16="http://schemas.microsoft.com/office/drawing/2014/main" id="{17A1900C-3AB6-4206-BC14-39EF372A1E31}"/>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5C7F9D0-EDCC-4FF9-8D26-41F40E7A9C97}"/>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pic>
        <p:nvPicPr>
          <p:cNvPr id="2" name="Рисунок 1">
            <a:extLst>
              <a:ext uri="{FF2B5EF4-FFF2-40B4-BE49-F238E27FC236}">
                <a16:creationId xmlns:a16="http://schemas.microsoft.com/office/drawing/2014/main" id="{4C0D2709-E7F5-4531-B689-41A685F390F6}"/>
              </a:ext>
            </a:extLst>
          </p:cNvPr>
          <p:cNvPicPr>
            <a:picLocks noChangeAspect="1"/>
          </p:cNvPicPr>
          <p:nvPr/>
        </p:nvPicPr>
        <p:blipFill>
          <a:blip r:embed="rId4"/>
          <a:stretch>
            <a:fillRect/>
          </a:stretch>
        </p:blipFill>
        <p:spPr>
          <a:xfrm>
            <a:off x="2624802" y="2681442"/>
            <a:ext cx="2262402" cy="2085652"/>
          </a:xfrm>
          <a:prstGeom prst="rect">
            <a:avLst/>
          </a:prstGeom>
        </p:spPr>
      </p:pic>
      <p:pic>
        <p:nvPicPr>
          <p:cNvPr id="3" name="Рисунок 2">
            <a:extLst>
              <a:ext uri="{FF2B5EF4-FFF2-40B4-BE49-F238E27FC236}">
                <a16:creationId xmlns:a16="http://schemas.microsoft.com/office/drawing/2014/main" id="{064AD192-9FF0-4CEA-82FC-FAA0EAFC9B4A}"/>
              </a:ext>
            </a:extLst>
          </p:cNvPr>
          <p:cNvPicPr>
            <a:picLocks noChangeAspect="1"/>
          </p:cNvPicPr>
          <p:nvPr/>
        </p:nvPicPr>
        <p:blipFill>
          <a:blip r:embed="rId5"/>
          <a:stretch>
            <a:fillRect/>
          </a:stretch>
        </p:blipFill>
        <p:spPr>
          <a:xfrm>
            <a:off x="4486053" y="3247473"/>
            <a:ext cx="2289672" cy="2204869"/>
          </a:xfrm>
          <a:prstGeom prst="rect">
            <a:avLst/>
          </a:prstGeom>
        </p:spPr>
      </p:pic>
      <p:pic>
        <p:nvPicPr>
          <p:cNvPr id="5" name="Рисунок 4">
            <a:extLst>
              <a:ext uri="{FF2B5EF4-FFF2-40B4-BE49-F238E27FC236}">
                <a16:creationId xmlns:a16="http://schemas.microsoft.com/office/drawing/2014/main" id="{2C20F664-DA65-4F8F-9294-836C445BFE3B}"/>
              </a:ext>
            </a:extLst>
          </p:cNvPr>
          <p:cNvPicPr>
            <a:picLocks noChangeAspect="1"/>
          </p:cNvPicPr>
          <p:nvPr/>
        </p:nvPicPr>
        <p:blipFill>
          <a:blip r:embed="rId6"/>
          <a:stretch>
            <a:fillRect/>
          </a:stretch>
        </p:blipFill>
        <p:spPr>
          <a:xfrm>
            <a:off x="7452405" y="2342053"/>
            <a:ext cx="2118436" cy="2173892"/>
          </a:xfrm>
          <a:prstGeom prst="rect">
            <a:avLst/>
          </a:prstGeom>
        </p:spPr>
      </p:pic>
      <p:pic>
        <p:nvPicPr>
          <p:cNvPr id="4" name="Рисунок 3">
            <a:extLst>
              <a:ext uri="{FF2B5EF4-FFF2-40B4-BE49-F238E27FC236}">
                <a16:creationId xmlns:a16="http://schemas.microsoft.com/office/drawing/2014/main" id="{8E5B8B58-41C7-4404-9292-D247AE764AFA}"/>
              </a:ext>
            </a:extLst>
          </p:cNvPr>
          <p:cNvPicPr>
            <a:picLocks noChangeAspect="1"/>
          </p:cNvPicPr>
          <p:nvPr/>
        </p:nvPicPr>
        <p:blipFill>
          <a:blip r:embed="rId7"/>
          <a:stretch>
            <a:fillRect/>
          </a:stretch>
        </p:blipFill>
        <p:spPr>
          <a:xfrm>
            <a:off x="6551979" y="4037440"/>
            <a:ext cx="2180899" cy="2089072"/>
          </a:xfrm>
          <a:prstGeom prst="rect">
            <a:avLst/>
          </a:prstGeom>
        </p:spPr>
      </p:pic>
    </p:spTree>
    <p:extLst>
      <p:ext uri="{BB962C8B-B14F-4D97-AF65-F5344CB8AC3E}">
        <p14:creationId xmlns:p14="http://schemas.microsoft.com/office/powerpoint/2010/main" val="668498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anim calcmode="lin" valueType="num">
                                      <p:cBhvr>
                                        <p:cTn id="8" dur="500" fill="hold"/>
                                        <p:tgtEl>
                                          <p:spTgt spid="68"/>
                                        </p:tgtEl>
                                        <p:attrNameLst>
                                          <p:attrName>ppt_x</p:attrName>
                                        </p:attrNameLst>
                                      </p:cBhvr>
                                      <p:tavLst>
                                        <p:tav tm="0">
                                          <p:val>
                                            <p:strVal val="#ppt_x"/>
                                          </p:val>
                                        </p:tav>
                                        <p:tav tm="100000">
                                          <p:val>
                                            <p:strVal val="#ppt_x"/>
                                          </p:val>
                                        </p:tav>
                                      </p:tavLst>
                                    </p:anim>
                                    <p:anim calcmode="lin" valueType="num">
                                      <p:cBhvr>
                                        <p:cTn id="9" dur="5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77318" y="-2"/>
            <a:ext cx="19584401" cy="6858000"/>
            <a:chOff x="491575" y="0"/>
            <a:chExt cx="10215285"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562020"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56127" y="2750773"/>
              <a:ext cx="864452" cy="554217"/>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pic>
        <p:nvPicPr>
          <p:cNvPr id="124" name="Picture 2" descr="Ð ÐµÐ·ÑÐ»ÑÑÐ°Ñ Ð¿Ð¾ÑÑÐºÑ Ð·Ð¾Ð±ÑÐ°Ð¶ÐµÐ½Ñ Ð·Ð° Ð·Ð°Ð¿Ð¸ÑÐ¾Ð¼ &quot;visual studio&quot;">
            <a:extLst>
              <a:ext uri="{FF2B5EF4-FFF2-40B4-BE49-F238E27FC236}">
                <a16:creationId xmlns:a16="http://schemas.microsoft.com/office/drawing/2014/main" id="{E2521F14-098D-4F72-99CE-323C03553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087" y="0"/>
            <a:ext cx="4023713" cy="19988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5" name="Picture 6" descr="Ð ÐµÐ·ÑÐ»ÑÑÐ°Ñ Ð¿Ð¾ÑÑÐºÑ Ð·Ð¾Ð±ÑÐ°Ð¶ÐµÐ½Ñ Ð·Ð° Ð·Ð°Ð¿Ð¸ÑÐ¾Ð¼ &quot;nuget&quot;">
            <a:extLst>
              <a:ext uri="{FF2B5EF4-FFF2-40B4-BE49-F238E27FC236}">
                <a16:creationId xmlns:a16="http://schemas.microsoft.com/office/drawing/2014/main" id="{91FE5316-CF38-48F5-BC88-E780D9A3D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185" y="3512773"/>
            <a:ext cx="4614411" cy="14030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6" name="Picture 8" descr="Ð ÐµÐ·ÑÐ»ÑÑÐ°Ñ Ð¿Ð¾ÑÑÐºÑ Ð·Ð¾Ð±ÑÐ°Ð¶ÐµÐ½Ñ Ð·Ð° Ð·Ð°Ð¿Ð¸ÑÐ¾Ð¼ &quot;livecharts c#&quot;">
            <a:extLst>
              <a:ext uri="{FF2B5EF4-FFF2-40B4-BE49-F238E27FC236}">
                <a16:creationId xmlns:a16="http://schemas.microsoft.com/office/drawing/2014/main" id="{25E2B85A-3C86-4FBB-8E4A-C585F8360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01" y="4822467"/>
            <a:ext cx="1647825" cy="16478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15D49AE4-6C5E-4FD8-ACD8-CCEF13BC90B1}"/>
              </a:ext>
            </a:extLst>
          </p:cNvPr>
          <p:cNvSpPr txBox="1"/>
          <p:nvPr/>
        </p:nvSpPr>
        <p:spPr>
          <a:xfrm>
            <a:off x="2534170" y="5362296"/>
            <a:ext cx="4125937" cy="1107996"/>
          </a:xfrm>
          <a:prstGeom prst="rect">
            <a:avLst/>
          </a:prstGeom>
          <a:noFill/>
          <a:effectLst>
            <a:glow rad="101600">
              <a:schemeClr val="accent5">
                <a:satMod val="175000"/>
                <a:alpha val="40000"/>
              </a:schemeClr>
            </a:glow>
            <a:outerShdw blurRad="50800" dist="38100" dir="10800000" algn="r" rotWithShape="0">
              <a:prstClr val="black">
                <a:alpha val="40000"/>
              </a:prstClr>
            </a:outerShdw>
          </a:effectLst>
        </p:spPr>
        <p:txBody>
          <a:bodyPr wrap="square" rtlCol="0">
            <a:spAutoFit/>
          </a:bodyPr>
          <a:lstStyle/>
          <a:p>
            <a:r>
              <a:rPr lang="en-US" sz="6600" dirty="0">
                <a:solidFill>
                  <a:srgbClr val="7030A0"/>
                </a:solidFill>
              </a:rPr>
              <a:t>LiveCharts</a:t>
            </a:r>
            <a:endParaRPr lang="uk-UA" sz="6600" dirty="0">
              <a:solidFill>
                <a:srgbClr val="7030A0"/>
              </a:solidFill>
            </a:endParaRPr>
          </a:p>
        </p:txBody>
      </p:sp>
      <p:pic>
        <p:nvPicPr>
          <p:cNvPr id="1028" name="Picture 4" descr="Ð ÐµÐ·ÑÐ»ÑÑÐ°Ñ Ð¿Ð¾ÑÑÐºÑ Ð·Ð¾Ð±ÑÐ°Ð¶ÐµÐ½Ñ Ð·Ð° Ð·Ð°Ð¿Ð¸ÑÐ¾Ð¼ &quot;wpf emblem&quot;">
            <a:extLst>
              <a:ext uri="{FF2B5EF4-FFF2-40B4-BE49-F238E27FC236}">
                <a16:creationId xmlns:a16="http://schemas.microsoft.com/office/drawing/2014/main" id="{DB95353F-7F7B-448B-8D51-F0C0A7EE10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938" y="1076680"/>
            <a:ext cx="4575705" cy="236828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304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62177" y="31106"/>
            <a:ext cx="19292288" cy="6858000"/>
            <a:chOff x="491575" y="0"/>
            <a:chExt cx="986724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144165" y="272953"/>
              <a:ext cx="921495"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1398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77547" y="2853816"/>
              <a:ext cx="952499"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pic>
        <p:nvPicPr>
          <p:cNvPr id="2052" name="Рисунок 98">
            <a:extLst>
              <a:ext uri="{FF2B5EF4-FFF2-40B4-BE49-F238E27FC236}">
                <a16:creationId xmlns:a16="http://schemas.microsoft.com/office/drawing/2014/main" id="{40F9003C-67CF-48FB-A568-ACAC2FB73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327" y="1730294"/>
            <a:ext cx="7122222" cy="45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5063FA93-C70E-4025-B593-91D31D543D55}"/>
              </a:ext>
            </a:extLst>
          </p:cNvPr>
          <p:cNvSpPr txBox="1"/>
          <p:nvPr/>
        </p:nvSpPr>
        <p:spPr>
          <a:xfrm>
            <a:off x="1264205" y="117822"/>
            <a:ext cx="7069795" cy="1154162"/>
          </a:xfrm>
          <a:prstGeom prst="rect">
            <a:avLst/>
          </a:prstGeom>
          <a:noFill/>
        </p:spPr>
        <p:txBody>
          <a:bodyPr wrap="square" rtlCol="0">
            <a:spAutoFit/>
          </a:bodyPr>
          <a:lstStyle/>
          <a:p>
            <a:pPr algn="ctr"/>
            <a:r>
              <a:rPr lang="en-US" sz="4100" dirty="0">
                <a:solidFill>
                  <a:srgbClr val="667759"/>
                </a:solidFill>
                <a:effectLst>
                  <a:outerShdw blurRad="38100" dist="38100" dir="2700000" algn="tl">
                    <a:srgbClr val="000000">
                      <a:alpha val="43137"/>
                    </a:srgbClr>
                  </a:outerShdw>
                </a:effectLst>
                <a:latin typeface="Tw Cen MT" panose="020B0602020104020603" pitchFamily="34" charset="0"/>
              </a:rPr>
              <a:t>Metric analyzer software quality</a:t>
            </a:r>
            <a:br>
              <a:rPr lang="en-US" sz="4100" dirty="0">
                <a:solidFill>
                  <a:srgbClr val="667759"/>
                </a:solidFill>
                <a:effectLst>
                  <a:outerShdw blurRad="38100" dist="38100" dir="2700000" algn="tl">
                    <a:srgbClr val="000000">
                      <a:alpha val="43137"/>
                    </a:srgbClr>
                  </a:outerShdw>
                </a:effectLst>
                <a:latin typeface="Tw Cen MT" panose="020B0602020104020603" pitchFamily="34" charset="0"/>
              </a:rPr>
            </a:br>
            <a:r>
              <a:rPr lang="en-US" sz="2800" dirty="0">
                <a:solidFill>
                  <a:srgbClr val="667759"/>
                </a:solidFill>
                <a:effectLst>
                  <a:outerShdw blurRad="38100" dist="38100" dir="2700000" algn="tl">
                    <a:srgbClr val="000000">
                      <a:alpha val="43137"/>
                    </a:srgbClr>
                  </a:outerShdw>
                </a:effectLst>
                <a:latin typeface="Tw Cen MT" panose="020B0602020104020603" pitchFamily="34" charset="0"/>
              </a:rPr>
              <a:t>(</a:t>
            </a:r>
            <a:r>
              <a:rPr lang="uk-UA" sz="2800" dirty="0">
                <a:solidFill>
                  <a:srgbClr val="667759"/>
                </a:solidFill>
                <a:effectLst>
                  <a:outerShdw blurRad="38100" dist="38100" dir="2700000" algn="tl">
                    <a:srgbClr val="000000">
                      <a:alpha val="43137"/>
                    </a:srgbClr>
                  </a:outerShdw>
                </a:effectLst>
                <a:latin typeface="Tw Cen MT" panose="020B0602020104020603" pitchFamily="34" charset="0"/>
              </a:rPr>
              <a:t>початок роботи з програмним засобом)</a:t>
            </a:r>
            <a:endParaRPr lang="en-US" sz="4100" dirty="0">
              <a:solidFill>
                <a:srgbClr val="667759"/>
              </a:solidFill>
              <a:effectLst>
                <a:outerShdw blurRad="38100" dist="38100" dir="2700000" algn="tl">
                  <a:srgbClr val="000000">
                    <a:alpha val="43137"/>
                  </a:srgbClr>
                </a:outerShdw>
              </a:effectLst>
              <a:latin typeface="Tw Cen MT" panose="020B0602020104020603" pitchFamily="34" charset="0"/>
            </a:endParaRPr>
          </a:p>
        </p:txBody>
      </p:sp>
      <p:pic>
        <p:nvPicPr>
          <p:cNvPr id="3" name="Рисунок 2">
            <a:extLst>
              <a:ext uri="{FF2B5EF4-FFF2-40B4-BE49-F238E27FC236}">
                <a16:creationId xmlns:a16="http://schemas.microsoft.com/office/drawing/2014/main" id="{8E69853F-4F0A-4DAC-838A-31D702AD9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186" y="218653"/>
            <a:ext cx="952500" cy="952500"/>
          </a:xfrm>
          <a:prstGeom prst="rect">
            <a:avLst/>
          </a:prstGeom>
        </p:spPr>
      </p:pic>
    </p:spTree>
    <p:extLst>
      <p:ext uri="{BB962C8B-B14F-4D97-AF65-F5344CB8AC3E}">
        <p14:creationId xmlns:p14="http://schemas.microsoft.com/office/powerpoint/2010/main" val="14135681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62177" y="31106"/>
            <a:ext cx="19360523" cy="6858000"/>
            <a:chOff x="491575" y="0"/>
            <a:chExt cx="990214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247871" y="272953"/>
              <a:ext cx="817788"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4888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44756" y="2880381"/>
              <a:ext cx="971527"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50" name="TextBox 49">
            <a:extLst>
              <a:ext uri="{FF2B5EF4-FFF2-40B4-BE49-F238E27FC236}">
                <a16:creationId xmlns:a16="http://schemas.microsoft.com/office/drawing/2014/main" id="{5063FA93-C70E-4025-B593-91D31D543D55}"/>
              </a:ext>
            </a:extLst>
          </p:cNvPr>
          <p:cNvSpPr txBox="1"/>
          <p:nvPr/>
        </p:nvSpPr>
        <p:spPr>
          <a:xfrm>
            <a:off x="1293040" y="218422"/>
            <a:ext cx="8074683" cy="723275"/>
          </a:xfrm>
          <a:prstGeom prst="rect">
            <a:avLst/>
          </a:prstGeom>
          <a:noFill/>
        </p:spPr>
        <p:txBody>
          <a:bodyPr wrap="square" rtlCol="0">
            <a:spAutoFit/>
          </a:bodyPr>
          <a:lstStyle/>
          <a:p>
            <a:pPr algn="ctr"/>
            <a:r>
              <a:rPr lang="uk-UA" sz="4100" dirty="0">
                <a:solidFill>
                  <a:srgbClr val="667759"/>
                </a:solidFill>
                <a:effectLst>
                  <a:outerShdw blurRad="38100" dist="38100" dir="2700000" algn="tl">
                    <a:srgbClr val="000000">
                      <a:alpha val="43137"/>
                    </a:srgbClr>
                  </a:outerShdw>
                </a:effectLst>
                <a:latin typeface="Tw Cen MT" panose="020B0602020104020603" pitchFamily="34" charset="0"/>
              </a:rPr>
              <a:t>Головне вікно програмного засобу</a:t>
            </a:r>
            <a:endParaRPr lang="en-US" sz="4100" dirty="0">
              <a:solidFill>
                <a:srgbClr val="667759"/>
              </a:solidFill>
              <a:effectLst>
                <a:outerShdw blurRad="38100" dist="38100" dir="2700000" algn="tl">
                  <a:srgbClr val="000000">
                    <a:alpha val="43137"/>
                  </a:srgbClr>
                </a:outerShdw>
              </a:effectLst>
              <a:latin typeface="Tw Cen MT" panose="020B0602020104020603" pitchFamily="34" charset="0"/>
            </a:endParaRPr>
          </a:p>
        </p:txBody>
      </p:sp>
      <p:pic>
        <p:nvPicPr>
          <p:cNvPr id="3075" name="Рисунок 95">
            <a:extLst>
              <a:ext uri="{FF2B5EF4-FFF2-40B4-BE49-F238E27FC236}">
                <a16:creationId xmlns:a16="http://schemas.microsoft.com/office/drawing/2014/main" id="{BBCE8267-1A44-41E7-B431-CDF2C07BF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278" y="1171159"/>
            <a:ext cx="7634356" cy="415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0868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62177" y="31106"/>
            <a:ext cx="19360523" cy="6858000"/>
            <a:chOff x="491575" y="0"/>
            <a:chExt cx="990214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247871" y="272953"/>
              <a:ext cx="817788"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4888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44756" y="2880381"/>
              <a:ext cx="971527"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50" name="TextBox 49">
            <a:extLst>
              <a:ext uri="{FF2B5EF4-FFF2-40B4-BE49-F238E27FC236}">
                <a16:creationId xmlns:a16="http://schemas.microsoft.com/office/drawing/2014/main" id="{5063FA93-C70E-4025-B593-91D31D543D55}"/>
              </a:ext>
            </a:extLst>
          </p:cNvPr>
          <p:cNvSpPr txBox="1"/>
          <p:nvPr/>
        </p:nvSpPr>
        <p:spPr>
          <a:xfrm>
            <a:off x="1293040" y="218422"/>
            <a:ext cx="8074683" cy="723275"/>
          </a:xfrm>
          <a:prstGeom prst="rect">
            <a:avLst/>
          </a:prstGeom>
          <a:noFill/>
        </p:spPr>
        <p:txBody>
          <a:bodyPr wrap="square" rtlCol="0">
            <a:spAutoFit/>
          </a:bodyPr>
          <a:lstStyle/>
          <a:p>
            <a:pPr algn="ctr"/>
            <a:r>
              <a:rPr lang="uk-UA" sz="4100" dirty="0">
                <a:solidFill>
                  <a:srgbClr val="667759"/>
                </a:solidFill>
                <a:effectLst>
                  <a:outerShdw blurRad="38100" dist="38100" dir="2700000" algn="tl">
                    <a:srgbClr val="000000">
                      <a:alpha val="43137"/>
                    </a:srgbClr>
                  </a:outerShdw>
                </a:effectLst>
                <a:latin typeface="Tw Cen MT" panose="020B0602020104020603" pitchFamily="34" charset="0"/>
              </a:rPr>
              <a:t>Область обчислення метрики</a:t>
            </a:r>
            <a:endParaRPr lang="en-US" sz="4100" dirty="0">
              <a:solidFill>
                <a:srgbClr val="667759"/>
              </a:solidFill>
              <a:effectLst>
                <a:outerShdw blurRad="38100" dist="38100" dir="2700000" algn="tl">
                  <a:srgbClr val="000000">
                    <a:alpha val="43137"/>
                  </a:srgbClr>
                </a:outerShdw>
              </a:effectLst>
              <a:latin typeface="Tw Cen MT" panose="020B0602020104020603" pitchFamily="34" charset="0"/>
            </a:endParaRPr>
          </a:p>
        </p:txBody>
      </p:sp>
      <p:pic>
        <p:nvPicPr>
          <p:cNvPr id="4098" name="Рисунок 93">
            <a:extLst>
              <a:ext uri="{FF2B5EF4-FFF2-40B4-BE49-F238E27FC236}">
                <a16:creationId xmlns:a16="http://schemas.microsoft.com/office/drawing/2014/main" id="{58F18348-9B6F-4E77-97E6-41728ED81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38" y="1424344"/>
            <a:ext cx="7812442" cy="364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1322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62177" y="31106"/>
            <a:ext cx="19360523" cy="6858000"/>
            <a:chOff x="491575" y="0"/>
            <a:chExt cx="990214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247871" y="272953"/>
              <a:ext cx="817788"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4888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44756" y="2880381"/>
              <a:ext cx="971527"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50" name="TextBox 49">
            <a:extLst>
              <a:ext uri="{FF2B5EF4-FFF2-40B4-BE49-F238E27FC236}">
                <a16:creationId xmlns:a16="http://schemas.microsoft.com/office/drawing/2014/main" id="{5063FA93-C70E-4025-B593-91D31D543D55}"/>
              </a:ext>
            </a:extLst>
          </p:cNvPr>
          <p:cNvSpPr txBox="1"/>
          <p:nvPr/>
        </p:nvSpPr>
        <p:spPr>
          <a:xfrm>
            <a:off x="1641663" y="-15093"/>
            <a:ext cx="8074683" cy="723275"/>
          </a:xfrm>
          <a:prstGeom prst="rect">
            <a:avLst/>
          </a:prstGeom>
          <a:noFill/>
        </p:spPr>
        <p:txBody>
          <a:bodyPr wrap="square" rtlCol="0">
            <a:spAutoFit/>
          </a:bodyPr>
          <a:lstStyle/>
          <a:p>
            <a:pPr algn="ctr"/>
            <a:r>
              <a:rPr lang="uk-UA" sz="4100" dirty="0">
                <a:solidFill>
                  <a:srgbClr val="667759"/>
                </a:solidFill>
                <a:effectLst>
                  <a:outerShdw blurRad="38100" dist="38100" dir="2700000" algn="tl">
                    <a:srgbClr val="000000">
                      <a:alpha val="43137"/>
                    </a:srgbClr>
                  </a:outerShdw>
                </a:effectLst>
                <a:latin typeface="Tw Cen MT" panose="020B0602020104020603" pitchFamily="34" charset="0"/>
              </a:rPr>
              <a:t>Візуалізація отриманих результатів</a:t>
            </a:r>
            <a:endParaRPr lang="en-US" sz="4100" dirty="0">
              <a:solidFill>
                <a:srgbClr val="667759"/>
              </a:solidFill>
              <a:effectLst>
                <a:outerShdw blurRad="38100" dist="38100" dir="2700000" algn="tl">
                  <a:srgbClr val="000000">
                    <a:alpha val="43137"/>
                  </a:srgbClr>
                </a:outerShdw>
              </a:effectLst>
              <a:latin typeface="Tw Cen MT" panose="020B0602020104020603" pitchFamily="34" charset="0"/>
            </a:endParaRPr>
          </a:p>
        </p:txBody>
      </p:sp>
      <p:pic>
        <p:nvPicPr>
          <p:cNvPr id="5122" name="Рисунок 2">
            <a:extLst>
              <a:ext uri="{FF2B5EF4-FFF2-40B4-BE49-F238E27FC236}">
                <a16:creationId xmlns:a16="http://schemas.microsoft.com/office/drawing/2014/main" id="{DA83EFA5-E361-4CA1-868C-7265855B8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477" y="842832"/>
            <a:ext cx="6296304" cy="282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Рисунок 1">
            <a:extLst>
              <a:ext uri="{FF2B5EF4-FFF2-40B4-BE49-F238E27FC236}">
                <a16:creationId xmlns:a16="http://schemas.microsoft.com/office/drawing/2014/main" id="{3C2F5C48-5A0F-4569-A120-3D44D4B28E53}"/>
              </a:ext>
            </a:extLst>
          </p:cNvPr>
          <p:cNvPicPr>
            <a:picLocks noChangeAspect="1"/>
          </p:cNvPicPr>
          <p:nvPr/>
        </p:nvPicPr>
        <p:blipFill>
          <a:blip r:embed="rId4"/>
          <a:stretch>
            <a:fillRect/>
          </a:stretch>
        </p:blipFill>
        <p:spPr>
          <a:xfrm>
            <a:off x="1214803" y="3780416"/>
            <a:ext cx="3810000" cy="2238375"/>
          </a:xfrm>
          <a:prstGeom prst="rect">
            <a:avLst/>
          </a:prstGeom>
        </p:spPr>
      </p:pic>
      <p:pic>
        <p:nvPicPr>
          <p:cNvPr id="5124" name="Рисунок 100">
            <a:extLst>
              <a:ext uri="{FF2B5EF4-FFF2-40B4-BE49-F238E27FC236}">
                <a16:creationId xmlns:a16="http://schemas.microsoft.com/office/drawing/2014/main" id="{C248EFB6-53F9-491E-8A52-3F3250E36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048" y="1686593"/>
            <a:ext cx="5022378" cy="279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Рисунок 102">
            <a:extLst>
              <a:ext uri="{FF2B5EF4-FFF2-40B4-BE49-F238E27FC236}">
                <a16:creationId xmlns:a16="http://schemas.microsoft.com/office/drawing/2014/main" id="{49C9DA6D-49CA-4719-AA1E-D5BE473BC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707" y="4417421"/>
            <a:ext cx="5761037"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070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9871" y="-3188"/>
            <a:ext cx="19360523" cy="6858000"/>
            <a:chOff x="491575" y="0"/>
            <a:chExt cx="990214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247871" y="272953"/>
              <a:ext cx="817788"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4888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27609" y="2897528"/>
              <a:ext cx="1005821"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50" name="TextBox 49">
            <a:extLst>
              <a:ext uri="{FF2B5EF4-FFF2-40B4-BE49-F238E27FC236}">
                <a16:creationId xmlns:a16="http://schemas.microsoft.com/office/drawing/2014/main" id="{5063FA93-C70E-4025-B593-91D31D543D55}"/>
              </a:ext>
            </a:extLst>
          </p:cNvPr>
          <p:cNvSpPr txBox="1"/>
          <p:nvPr/>
        </p:nvSpPr>
        <p:spPr>
          <a:xfrm>
            <a:off x="1322813" y="41176"/>
            <a:ext cx="8698979" cy="723275"/>
          </a:xfrm>
          <a:prstGeom prst="rect">
            <a:avLst/>
          </a:prstGeom>
          <a:noFill/>
        </p:spPr>
        <p:txBody>
          <a:bodyPr wrap="square" rtlCol="0">
            <a:spAutoFit/>
          </a:bodyPr>
          <a:lstStyle/>
          <a:p>
            <a:pPr algn="ctr"/>
            <a:r>
              <a:rPr lang="uk-UA" sz="4100" dirty="0">
                <a:solidFill>
                  <a:srgbClr val="667759"/>
                </a:solidFill>
                <a:effectLst>
                  <a:outerShdw blurRad="38100" dist="38100" dir="2700000" algn="tl">
                    <a:srgbClr val="000000">
                      <a:alpha val="43137"/>
                    </a:srgbClr>
                  </a:outerShdw>
                </a:effectLst>
                <a:latin typeface="Tw Cen MT" panose="020B0602020104020603" pitchFamily="34" charset="0"/>
              </a:rPr>
              <a:t>Додаткові вікна програмного засобу</a:t>
            </a:r>
            <a:endParaRPr lang="en-US" sz="4100" dirty="0">
              <a:solidFill>
                <a:srgbClr val="667759"/>
              </a:solidFill>
              <a:effectLst>
                <a:outerShdw blurRad="38100" dist="38100" dir="2700000" algn="tl">
                  <a:srgbClr val="000000">
                    <a:alpha val="43137"/>
                  </a:srgbClr>
                </a:outerShdw>
              </a:effectLst>
              <a:latin typeface="Tw Cen MT" panose="020B0602020104020603" pitchFamily="34" charset="0"/>
            </a:endParaRPr>
          </a:p>
        </p:txBody>
      </p:sp>
      <p:pic>
        <p:nvPicPr>
          <p:cNvPr id="6147" name="Рисунок 12">
            <a:extLst>
              <a:ext uri="{FF2B5EF4-FFF2-40B4-BE49-F238E27FC236}">
                <a16:creationId xmlns:a16="http://schemas.microsoft.com/office/drawing/2014/main" id="{08D9D83E-275D-4548-8C3F-6BFC38ADB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62" y="899334"/>
            <a:ext cx="3652421" cy="170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Рисунок 13">
            <a:extLst>
              <a:ext uri="{FF2B5EF4-FFF2-40B4-BE49-F238E27FC236}">
                <a16:creationId xmlns:a16="http://schemas.microsoft.com/office/drawing/2014/main" id="{D18BA6EB-BA3C-4E6A-BF0C-99F78C72B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280" y="1249128"/>
            <a:ext cx="4873742" cy="347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Рисунок 17">
            <a:extLst>
              <a:ext uri="{FF2B5EF4-FFF2-40B4-BE49-F238E27FC236}">
                <a16:creationId xmlns:a16="http://schemas.microsoft.com/office/drawing/2014/main" id="{87E8C33D-D519-4244-B204-6FAF117D5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423" y="4927817"/>
            <a:ext cx="3061695" cy="1660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Рисунок 1">
            <a:extLst>
              <a:ext uri="{FF2B5EF4-FFF2-40B4-BE49-F238E27FC236}">
                <a16:creationId xmlns:a16="http://schemas.microsoft.com/office/drawing/2014/main" id="{3B5E4657-0FDD-4E1A-9689-89639ED5A637}"/>
              </a:ext>
            </a:extLst>
          </p:cNvPr>
          <p:cNvPicPr>
            <a:picLocks noChangeAspect="1"/>
          </p:cNvPicPr>
          <p:nvPr/>
        </p:nvPicPr>
        <p:blipFill>
          <a:blip r:embed="rId6"/>
          <a:stretch>
            <a:fillRect/>
          </a:stretch>
        </p:blipFill>
        <p:spPr>
          <a:xfrm>
            <a:off x="1214803" y="2653628"/>
            <a:ext cx="4571848" cy="2603753"/>
          </a:xfrm>
          <a:prstGeom prst="rect">
            <a:avLst/>
          </a:prstGeom>
        </p:spPr>
      </p:pic>
      <p:pic>
        <p:nvPicPr>
          <p:cNvPr id="6150" name="Рисунок 15">
            <a:extLst>
              <a:ext uri="{FF2B5EF4-FFF2-40B4-BE49-F238E27FC236}">
                <a16:creationId xmlns:a16="http://schemas.microsoft.com/office/drawing/2014/main" id="{A824B884-B2FF-4754-BB54-4668C84BC3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7699" y="4292847"/>
            <a:ext cx="5226069" cy="192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758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185EA5A-6622-40BB-9198-F266B645F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3425" y="127587"/>
            <a:ext cx="3227608" cy="2090902"/>
          </a:xfrm>
          <a:prstGeom prst="ellipse">
            <a:avLst/>
          </a:prstGeom>
        </p:spPr>
      </p:pic>
      <p:grpSp>
        <p:nvGrpSpPr>
          <p:cNvPr id="7" name="Group 81">
            <a:extLst>
              <a:ext uri="{FF2B5EF4-FFF2-40B4-BE49-F238E27FC236}">
                <a16:creationId xmlns:a16="http://schemas.microsoft.com/office/drawing/2014/main" id="{957B52B7-330D-44D9-A5E8-916ADD4BA181}"/>
              </a:ext>
            </a:extLst>
          </p:cNvPr>
          <p:cNvGrpSpPr/>
          <p:nvPr/>
        </p:nvGrpSpPr>
        <p:grpSpPr>
          <a:xfrm>
            <a:off x="608195" y="817391"/>
            <a:ext cx="11027214" cy="6493096"/>
            <a:chOff x="2878760" y="4245232"/>
            <a:chExt cx="7011580" cy="5240827"/>
          </a:xfrm>
        </p:grpSpPr>
        <p:sp>
          <p:nvSpPr>
            <p:cNvPr id="8" name="TextBox 7">
              <a:extLst>
                <a:ext uri="{FF2B5EF4-FFF2-40B4-BE49-F238E27FC236}">
                  <a16:creationId xmlns:a16="http://schemas.microsoft.com/office/drawing/2014/main" id="{9420E059-DFC9-4CAF-80BC-7ABC2E0AA482}"/>
                </a:ext>
              </a:extLst>
            </p:cNvPr>
            <p:cNvSpPr txBox="1"/>
            <p:nvPr/>
          </p:nvSpPr>
          <p:spPr>
            <a:xfrm>
              <a:off x="2920891" y="4245232"/>
              <a:ext cx="5098808" cy="745255"/>
            </a:xfrm>
            <a:prstGeom prst="rect">
              <a:avLst/>
            </a:prstGeom>
            <a:noFill/>
          </p:spPr>
          <p:txBody>
            <a:bodyPr wrap="square" rtlCol="0">
              <a:spAutoFit/>
            </a:bodyPr>
            <a:lstStyle/>
            <a:p>
              <a:pPr algn="ctr"/>
              <a:r>
                <a:rPr lang="uk-UA" sz="5400" dirty="0">
                  <a:solidFill>
                    <a:srgbClr val="03A1A4"/>
                  </a:solidFill>
                  <a:effectLst>
                    <a:outerShdw blurRad="38100" dist="38100" dir="2700000" algn="tl">
                      <a:srgbClr val="000000">
                        <a:alpha val="43137"/>
                      </a:srgbClr>
                    </a:outerShdw>
                  </a:effectLst>
                  <a:latin typeface="Tw Cen MT" panose="020B0602020104020603" pitchFamily="34" charset="0"/>
                </a:rPr>
                <a:t>АКТУАЛЬНІСТЬ РОБОТИ</a:t>
              </a:r>
              <a:endParaRPr lang="en-US" sz="5400" dirty="0">
                <a:solidFill>
                  <a:srgbClr val="03A1A4"/>
                </a:solidFill>
                <a:effectLst>
                  <a:outerShdw blurRad="38100" dist="38100" dir="2700000" algn="tl">
                    <a:srgbClr val="000000">
                      <a:alpha val="43137"/>
                    </a:srgbClr>
                  </a:outerShdw>
                </a:effectLst>
                <a:latin typeface="Tw Cen MT" panose="020B0602020104020603" pitchFamily="34" charset="0"/>
              </a:endParaRPr>
            </a:p>
          </p:txBody>
        </p:sp>
        <p:sp>
          <p:nvSpPr>
            <p:cNvPr id="13" name="TextBox 12">
              <a:extLst>
                <a:ext uri="{FF2B5EF4-FFF2-40B4-BE49-F238E27FC236}">
                  <a16:creationId xmlns:a16="http://schemas.microsoft.com/office/drawing/2014/main" id="{90379F20-AC4F-46C2-9AB9-C3289CFEB433}"/>
                </a:ext>
              </a:extLst>
            </p:cNvPr>
            <p:cNvSpPr txBox="1"/>
            <p:nvPr/>
          </p:nvSpPr>
          <p:spPr>
            <a:xfrm>
              <a:off x="2878760" y="5461683"/>
              <a:ext cx="7011580" cy="4024376"/>
            </a:xfrm>
            <a:prstGeom prst="rect">
              <a:avLst/>
            </a:prstGeom>
            <a:noFill/>
          </p:spPr>
          <p:txBody>
            <a:bodyPr wrap="square" rtlCol="0">
              <a:spAutoFit/>
            </a:bodyPr>
            <a:lstStyle/>
            <a:p>
              <a:pPr algn="just"/>
              <a:r>
                <a:rPr lang="uk-UA" sz="2400" b="1" dirty="0">
                  <a:solidFill>
                    <a:schemeClr val="bg2">
                      <a:lumMod val="50000"/>
                    </a:schemeClr>
                  </a:solidFill>
                </a:rPr>
                <a:t>     Внаслідок проведеного аналізу сучасного стану оцінювання якості ПЗ, а також наявних засобів та методів його оцінювання, з’ясовано, що існує їх велика кількість, однак всі вони розрізнені та не уніфіковані. Тому, виникає потреба їх узагальнення та розроблення програмного засобу, що враховуватиме вплив різних чинників під час управління якістю.</a:t>
              </a:r>
            </a:p>
            <a:p>
              <a:pPr algn="just"/>
              <a:r>
                <a:rPr lang="uk-UA" sz="2400" b="1" dirty="0">
                  <a:solidFill>
                    <a:schemeClr val="bg2">
                      <a:lumMod val="50000"/>
                    </a:schemeClr>
                  </a:solidFill>
                </a:rPr>
                <a:t>    Отже, тема бакалаврської кваліфікаційної роботи є актуальною.</a:t>
              </a:r>
            </a:p>
            <a:p>
              <a:pPr algn="just"/>
              <a:endParaRPr lang="uk-UA" sz="2400" b="1" dirty="0">
                <a:solidFill>
                  <a:schemeClr val="bg2">
                    <a:lumMod val="50000"/>
                  </a:schemeClr>
                </a:solidFill>
              </a:endParaRPr>
            </a:p>
            <a:p>
              <a:pPr algn="just"/>
              <a:r>
                <a:rPr lang="uk-UA" sz="2400" b="1" dirty="0">
                  <a:solidFill>
                    <a:schemeClr val="bg2">
                      <a:lumMod val="50000"/>
                    </a:schemeClr>
                  </a:solidFill>
                </a:rPr>
                <a:t>    </a:t>
              </a:r>
              <a:r>
                <a:rPr lang="uk-UA" sz="2400" b="1" i="1" u="sng" dirty="0">
                  <a:solidFill>
                    <a:schemeClr val="bg2">
                      <a:lumMod val="50000"/>
                    </a:schemeClr>
                  </a:solidFill>
                </a:rPr>
                <a:t>Метою БКР</a:t>
              </a:r>
              <a:r>
                <a:rPr lang="uk-UA" sz="2400" b="1" dirty="0">
                  <a:solidFill>
                    <a:schemeClr val="bg2">
                      <a:lumMod val="50000"/>
                    </a:schemeClr>
                  </a:solidFill>
                </a:rPr>
                <a:t> є розроблення програмного засобу для визначення якості ПЗ методами метричного аналізу, який забезпечить можливість прогнозування його подальшого успішного розроблення та формування відповідної множини даних.</a:t>
              </a:r>
            </a:p>
            <a:p>
              <a:pPr algn="just"/>
              <a:endParaRPr lang="uk-UA" dirty="0"/>
            </a:p>
            <a:p>
              <a:pPr algn="just"/>
              <a:endParaRPr lang="uk-UA" dirty="0"/>
            </a:p>
            <a:p>
              <a:pPr algn="just"/>
              <a:endParaRPr lang="uk-UA" dirty="0"/>
            </a:p>
          </p:txBody>
        </p:sp>
      </p:grpSp>
    </p:spTree>
    <p:extLst>
      <p:ext uri="{BB962C8B-B14F-4D97-AF65-F5344CB8AC3E}">
        <p14:creationId xmlns:p14="http://schemas.microsoft.com/office/powerpoint/2010/main" val="196073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8" y="0"/>
            <a:ext cx="19387817" cy="6858000"/>
            <a:chOff x="491575" y="0"/>
            <a:chExt cx="991610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144165" y="272953"/>
              <a:ext cx="921495"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6284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59136" y="2772227"/>
              <a:ext cx="78932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18577250" cy="6858000"/>
            <a:chOff x="718505" y="-1"/>
            <a:chExt cx="9030720"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523231" y="272952"/>
              <a:ext cx="887606"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604386"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98994" y="2773781"/>
              <a:ext cx="951408" cy="526573"/>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pic>
        <p:nvPicPr>
          <p:cNvPr id="2" name="bandicam 2018-06-20 15-32-48-000">
            <a:hlinkClick r:id="" action="ppaction://media"/>
            <a:extLst>
              <a:ext uri="{FF2B5EF4-FFF2-40B4-BE49-F238E27FC236}">
                <a16:creationId xmlns:a16="http://schemas.microsoft.com/office/drawing/2014/main" id="{623B17B9-C76B-4713-9606-D25B605A65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32" y="-33159"/>
            <a:ext cx="12203094" cy="6891158"/>
          </a:xfrm>
          <a:prstGeom prst="rect">
            <a:avLst/>
          </a:prstGeom>
        </p:spPr>
      </p:pic>
    </p:spTree>
    <p:extLst>
      <p:ext uri="{BB962C8B-B14F-4D97-AF65-F5344CB8AC3E}">
        <p14:creationId xmlns:p14="http://schemas.microsoft.com/office/powerpoint/2010/main" val="5778213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2092058" cy="6858000"/>
            <a:chOff x="-290920" y="0"/>
            <a:chExt cx="12774924"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393757"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40781" y="2832394"/>
              <a:ext cx="830157"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3" y="0"/>
            <a:ext cx="21034813" cy="6858000"/>
            <a:chOff x="213096" y="0"/>
            <a:chExt cx="1176033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611397" y="272954"/>
              <a:ext cx="10492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82859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556699" y="2982173"/>
              <a:ext cx="830158"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40" y="0"/>
            <a:ext cx="19693585" cy="6858000"/>
            <a:chOff x="491575" y="0"/>
            <a:chExt cx="10272237"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456132" y="272954"/>
              <a:ext cx="99653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618972"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401455" y="2726377"/>
              <a:ext cx="830157" cy="568715"/>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8" y="0"/>
            <a:ext cx="19387817" cy="6858000"/>
            <a:chOff x="491575" y="0"/>
            <a:chExt cx="991610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144165" y="272953"/>
              <a:ext cx="921495"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7262844"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59136" y="2772227"/>
              <a:ext cx="78932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18618197" cy="6858000"/>
            <a:chOff x="718505" y="-1"/>
            <a:chExt cx="9050625"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523231" y="272952"/>
              <a:ext cx="887606"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624291"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473406" y="2695342"/>
              <a:ext cx="798554"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19610384" cy="6858000"/>
            <a:chOff x="-9337032" y="-1"/>
            <a:chExt cx="10180127"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384542" y="272951"/>
              <a:ext cx="97501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301745"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23835" y="2677285"/>
              <a:ext cx="989622" cy="566714"/>
            </a:xfrm>
            <a:prstGeom prst="rect">
              <a:avLst/>
            </a:prstGeom>
          </p:spPr>
        </p:pic>
      </p:grpSp>
      <p:sp>
        <p:nvSpPr>
          <p:cNvPr id="53" name="TextBox 52">
            <a:extLst>
              <a:ext uri="{FF2B5EF4-FFF2-40B4-BE49-F238E27FC236}">
                <a16:creationId xmlns:a16="http://schemas.microsoft.com/office/drawing/2014/main" id="{2F8C4AEB-8606-4CEE-891A-78CC0715CCAA}"/>
              </a:ext>
            </a:extLst>
          </p:cNvPr>
          <p:cNvSpPr txBox="1"/>
          <p:nvPr/>
        </p:nvSpPr>
        <p:spPr>
          <a:xfrm>
            <a:off x="399782" y="200904"/>
            <a:ext cx="7418867" cy="6370975"/>
          </a:xfrm>
          <a:prstGeom prst="rect">
            <a:avLst/>
          </a:prstGeom>
          <a:noFill/>
        </p:spPr>
        <p:txBody>
          <a:bodyPr wrap="square" rtlCol="0">
            <a:spAutoFit/>
          </a:bodyPr>
          <a:lstStyle/>
          <a:p>
            <a:pPr algn="just"/>
            <a:r>
              <a:rPr lang="uk-UA" sz="2400" b="1" dirty="0">
                <a:solidFill>
                  <a:schemeClr val="bg2">
                    <a:lumMod val="50000"/>
                  </a:schemeClr>
                </a:solidFill>
              </a:rPr>
              <a:t>Під час виконання бакалаврської кваліфікаційної роботи виконано такі завдання:</a:t>
            </a:r>
          </a:p>
          <a:p>
            <a:pPr marL="457200" indent="-457200" algn="just">
              <a:buAutoNum type="arabicPeriod"/>
            </a:pPr>
            <a:r>
              <a:rPr lang="uk-UA" sz="2400" b="1" dirty="0">
                <a:solidFill>
                  <a:schemeClr val="bg2">
                    <a:lumMod val="50000"/>
                  </a:schemeClr>
                </a:solidFill>
              </a:rPr>
              <a:t>Проаналізовано проблему оцінювання результатів проектування та прогнозування характеристик якості ПЗ на основі метричного аналізу;</a:t>
            </a:r>
          </a:p>
          <a:p>
            <a:pPr marL="457200" indent="-457200" algn="just">
              <a:buAutoNum type="arabicPeriod"/>
            </a:pPr>
            <a:r>
              <a:rPr lang="uk-UA" sz="2400" b="1" dirty="0">
                <a:solidFill>
                  <a:schemeClr val="bg2">
                    <a:lumMod val="50000"/>
                  </a:schemeClr>
                </a:solidFill>
              </a:rPr>
              <a:t>Наведено постановку задачі розроблення засобу, в якій розроблено специфікацію вимог до ПЗ;</a:t>
            </a:r>
          </a:p>
          <a:p>
            <a:pPr marL="457200" indent="-457200" algn="just">
              <a:buAutoNum type="arabicPeriod"/>
            </a:pPr>
            <a:r>
              <a:rPr lang="uk-UA" sz="2400" b="1" dirty="0">
                <a:solidFill>
                  <a:schemeClr val="bg2">
                    <a:lumMod val="50000"/>
                  </a:schemeClr>
                </a:solidFill>
              </a:rPr>
              <a:t>Проведено економічний аналіз доцільності розроблення програмного засобу;</a:t>
            </a:r>
          </a:p>
          <a:p>
            <a:pPr marL="457200" indent="-457200" algn="just">
              <a:buAutoNum type="arabicPeriod"/>
            </a:pPr>
            <a:r>
              <a:rPr lang="uk-UA" sz="2400" b="1" dirty="0">
                <a:solidFill>
                  <a:schemeClr val="bg2">
                    <a:lumMod val="50000"/>
                  </a:schemeClr>
                </a:solidFill>
              </a:rPr>
              <a:t>Виконано проектування архітектури, програмування та тестування програмного засобу;</a:t>
            </a:r>
          </a:p>
          <a:p>
            <a:pPr marL="457200" indent="-457200" algn="just">
              <a:buAutoNum type="arabicPeriod"/>
            </a:pPr>
            <a:r>
              <a:rPr lang="uk-UA" sz="2400" b="1" dirty="0">
                <a:solidFill>
                  <a:schemeClr val="bg2">
                    <a:lumMod val="50000"/>
                  </a:schemeClr>
                </a:solidFill>
              </a:rPr>
              <a:t>Розроблено програмний засіб, який забезпечує можливість визначення якості ПЗ та прогнозування подальшої успішності його розроблення на основі метричного аналізу з побудовою вхідної множини для ШНМ та графічним поданням результатів.</a:t>
            </a:r>
          </a:p>
        </p:txBody>
      </p:sp>
    </p:spTree>
    <p:extLst>
      <p:ext uri="{BB962C8B-B14F-4D97-AF65-F5344CB8AC3E}">
        <p14:creationId xmlns:p14="http://schemas.microsoft.com/office/powerpoint/2010/main" val="13437397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4.goodfon.ru/original/800x480/c/d3/iphone-6s-6-ochki-buk-noutbuk-glasses-beech-laptop-mac-macbo.jpg">
            <a:extLst>
              <a:ext uri="{FF2B5EF4-FFF2-40B4-BE49-F238E27FC236}">
                <a16:creationId xmlns:a16="http://schemas.microsoft.com/office/drawing/2014/main" id="{FC79E08B-490C-41C7-BD67-1144AFD78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1"/>
            <a:ext cx="12192000" cy="695739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кутник: округлені протилежні кути 3">
            <a:extLst>
              <a:ext uri="{FF2B5EF4-FFF2-40B4-BE49-F238E27FC236}">
                <a16:creationId xmlns:a16="http://schemas.microsoft.com/office/drawing/2014/main" id="{F2031197-AAA3-495D-BAD1-F669A250BFF2}"/>
              </a:ext>
            </a:extLst>
          </p:cNvPr>
          <p:cNvSpPr/>
          <p:nvPr/>
        </p:nvSpPr>
        <p:spPr>
          <a:xfrm>
            <a:off x="708991" y="871330"/>
            <a:ext cx="10774017" cy="5115339"/>
          </a:xfrm>
          <a:prstGeom prst="round2DiagRect">
            <a:avLst/>
          </a:prstGeom>
          <a:solidFill>
            <a:schemeClr val="tx1">
              <a:lumMod val="85000"/>
              <a:lumOff val="15000"/>
              <a:alpha val="28000"/>
            </a:schemeClr>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4000" b="1" dirty="0">
                <a:solidFill>
                  <a:schemeClr val="bg1"/>
                </a:solidFill>
                <a:latin typeface="Arial Black" panose="020B0A04020102020204" pitchFamily="34" charset="0"/>
              </a:rPr>
              <a:t>Публікація:</a:t>
            </a:r>
          </a:p>
          <a:p>
            <a:pPr algn="just"/>
            <a:r>
              <a:rPr lang="uk-UA" b="1" dirty="0" err="1">
                <a:solidFill>
                  <a:schemeClr val="bg1"/>
                </a:solidFill>
                <a:latin typeface="Arial Black" panose="020B0A04020102020204" pitchFamily="34" charset="0"/>
              </a:rPr>
              <a:t>А</a:t>
            </a:r>
            <a:r>
              <a:rPr lang="uk-UA" sz="2000" b="1" dirty="0" err="1">
                <a:solidFill>
                  <a:schemeClr val="bg1"/>
                </a:solidFill>
                <a:latin typeface="Arial Black" panose="020B0A04020102020204" pitchFamily="34" charset="0"/>
              </a:rPr>
              <a:t>ндрущакевич</a:t>
            </a:r>
            <a:r>
              <a:rPr lang="uk-UA" sz="2000" b="1" dirty="0">
                <a:solidFill>
                  <a:schemeClr val="bg1"/>
                </a:solidFill>
                <a:latin typeface="Arial Black" panose="020B0A04020102020204" pitchFamily="34" charset="0"/>
              </a:rPr>
              <a:t> О. Т., </a:t>
            </a:r>
            <a:r>
              <a:rPr lang="uk-UA" sz="2000" b="1" dirty="0" err="1">
                <a:solidFill>
                  <a:schemeClr val="bg1"/>
                </a:solidFill>
                <a:latin typeface="Arial Black" panose="020B0A04020102020204" pitchFamily="34" charset="0"/>
              </a:rPr>
              <a:t>Грицюк</a:t>
            </a:r>
            <a:r>
              <a:rPr lang="uk-UA" sz="2000" b="1" dirty="0">
                <a:solidFill>
                  <a:schemeClr val="bg1"/>
                </a:solidFill>
                <a:latin typeface="Arial Black" panose="020B0A04020102020204" pitchFamily="34" charset="0"/>
              </a:rPr>
              <a:t>, Ю. І. Використання метричного аналізу для визначення якості програмного забезпечення </a:t>
            </a:r>
            <a:r>
              <a:rPr lang="en-US" sz="2000" b="1" dirty="0">
                <a:solidFill>
                  <a:schemeClr val="bg1"/>
                </a:solidFill>
                <a:latin typeface="Arial Black" panose="020B0A04020102020204" pitchFamily="34" charset="0"/>
              </a:rPr>
              <a:t>// </a:t>
            </a:r>
            <a:r>
              <a:rPr lang="uk-UA" sz="2000" b="1" dirty="0">
                <a:solidFill>
                  <a:schemeClr val="bg1"/>
                </a:solidFill>
                <a:latin typeface="Arial Black" panose="020B0A04020102020204" pitchFamily="34" charset="0"/>
              </a:rPr>
              <a:t>Наукові дослідження: закономірності та парадокси: </a:t>
            </a:r>
            <a:r>
              <a:rPr lang="uk-UA" sz="2000" b="1" dirty="0" err="1">
                <a:solidFill>
                  <a:schemeClr val="bg1"/>
                </a:solidFill>
                <a:latin typeface="Arial Black" panose="020B0A04020102020204" pitchFamily="34" charset="0"/>
              </a:rPr>
              <a:t>зб</a:t>
            </a:r>
            <a:r>
              <a:rPr lang="uk-UA" sz="2000" b="1" dirty="0">
                <a:solidFill>
                  <a:schemeClr val="bg1"/>
                </a:solidFill>
                <a:latin typeface="Arial Black" panose="020B0A04020102020204" pitchFamily="34" charset="0"/>
              </a:rPr>
              <a:t>. матер. </a:t>
            </a:r>
            <a:r>
              <a:rPr lang="uk-UA" sz="2000" b="1" dirty="0" err="1">
                <a:solidFill>
                  <a:schemeClr val="bg1"/>
                </a:solidFill>
                <a:latin typeface="Arial Black" panose="020B0A04020102020204" pitchFamily="34" charset="0"/>
              </a:rPr>
              <a:t>міждисциплінар</a:t>
            </a:r>
            <a:r>
              <a:rPr lang="uk-UA" sz="2000" b="1" dirty="0">
                <a:solidFill>
                  <a:schemeClr val="bg1"/>
                </a:solidFill>
                <a:latin typeface="Arial Black" panose="020B0A04020102020204" pitchFamily="34" charset="0"/>
              </a:rPr>
              <a:t>. наук.-</a:t>
            </a:r>
            <a:r>
              <a:rPr lang="uk-UA" sz="2000" b="1" dirty="0" err="1">
                <a:solidFill>
                  <a:schemeClr val="bg1"/>
                </a:solidFill>
                <a:latin typeface="Arial Black" panose="020B0A04020102020204" pitchFamily="34" charset="0"/>
              </a:rPr>
              <a:t>практ</a:t>
            </a:r>
            <a:r>
              <a:rPr lang="uk-UA" sz="2000" b="1" dirty="0">
                <a:solidFill>
                  <a:schemeClr val="bg1"/>
                </a:solidFill>
                <a:latin typeface="Arial Black" panose="020B0A04020102020204" pitchFamily="34" charset="0"/>
              </a:rPr>
              <a:t>. </a:t>
            </a:r>
            <a:r>
              <a:rPr lang="uk-UA" sz="2000" b="1" dirty="0" err="1">
                <a:solidFill>
                  <a:schemeClr val="bg1"/>
                </a:solidFill>
                <a:latin typeface="Arial Black" panose="020B0A04020102020204" pitchFamily="34" charset="0"/>
              </a:rPr>
              <a:t>конф</a:t>
            </a:r>
            <a:r>
              <a:rPr lang="uk-UA" sz="2000" b="1" dirty="0">
                <a:solidFill>
                  <a:schemeClr val="bg1"/>
                </a:solidFill>
                <a:latin typeface="Arial Black" panose="020B0A04020102020204" pitchFamily="34" charset="0"/>
              </a:rPr>
              <a:t>. (с. 23–29), 18 травня 2018 р., м. Київ, Україна. </a:t>
            </a:r>
            <a:r>
              <a:rPr lang="en-US" sz="2000" b="1" dirty="0">
                <a:solidFill>
                  <a:schemeClr val="bg1"/>
                </a:solidFill>
                <a:latin typeface="Arial Black" panose="020B0A04020102020204" pitchFamily="34" charset="0"/>
              </a:rPr>
              <a:t>– </a:t>
            </a:r>
            <a:r>
              <a:rPr lang="uk-UA" sz="2000" b="1" dirty="0">
                <a:solidFill>
                  <a:schemeClr val="bg1"/>
                </a:solidFill>
                <a:latin typeface="Arial Black" panose="020B0A04020102020204" pitchFamily="34" charset="0"/>
              </a:rPr>
              <a:t>Київ: Юдіна Л. І., 2018. – 99 с. </a:t>
            </a:r>
          </a:p>
          <a:p>
            <a:endParaRPr lang="uk-UA" sz="4000" dirty="0">
              <a:solidFill>
                <a:schemeClr val="bg1">
                  <a:lumMod val="95000"/>
                </a:schemeClr>
              </a:solidFill>
              <a:latin typeface="Arial Black" panose="020B0A04020102020204" pitchFamily="34" charset="0"/>
            </a:endParaRPr>
          </a:p>
          <a:p>
            <a:pPr algn="ctr"/>
            <a:r>
              <a:rPr lang="uk-UA" sz="5400" b="1" dirty="0">
                <a:solidFill>
                  <a:schemeClr val="tx2">
                    <a:lumMod val="75000"/>
                  </a:schemeClr>
                </a:solidFill>
                <a:latin typeface="Arial Black" panose="020B0A04020102020204" pitchFamily="34" charset="0"/>
              </a:rPr>
              <a:t>         Дякую за увагу!</a:t>
            </a:r>
          </a:p>
        </p:txBody>
      </p:sp>
    </p:spTree>
    <p:extLst>
      <p:ext uri="{BB962C8B-B14F-4D97-AF65-F5344CB8AC3E}">
        <p14:creationId xmlns:p14="http://schemas.microsoft.com/office/powerpoint/2010/main" val="208740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CC9BE7-5948-4992-8D51-1DA23A2E5BF5}"/>
              </a:ext>
            </a:extLst>
          </p:cNvPr>
          <p:cNvGrpSpPr/>
          <p:nvPr/>
        </p:nvGrpSpPr>
        <p:grpSpPr>
          <a:xfrm>
            <a:off x="8050529" y="291749"/>
            <a:ext cx="4070622" cy="2396488"/>
            <a:chOff x="6381342" y="2182683"/>
            <a:chExt cx="1805441" cy="1894017"/>
          </a:xfrm>
        </p:grpSpPr>
        <p:sp>
          <p:nvSpPr>
            <p:cNvPr id="3" name="Rectangle: Top Corners Rounded 2">
              <a:extLst>
                <a:ext uri="{FF2B5EF4-FFF2-40B4-BE49-F238E27FC236}">
                  <a16:creationId xmlns:a16="http://schemas.microsoft.com/office/drawing/2014/main" id="{FC900C28-FF5B-4738-B15A-DA1A556BE4A0}"/>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CAD5EDC-A18C-489B-B600-2AA7BA972A16}"/>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5" name="TextBox 4">
              <a:extLst>
                <a:ext uri="{FF2B5EF4-FFF2-40B4-BE49-F238E27FC236}">
                  <a16:creationId xmlns:a16="http://schemas.microsoft.com/office/drawing/2014/main" id="{62698EAD-E879-41D8-AB35-8B0CD1EFF0A9}"/>
                </a:ext>
              </a:extLst>
            </p:cNvPr>
            <p:cNvSpPr txBox="1"/>
            <p:nvPr/>
          </p:nvSpPr>
          <p:spPr>
            <a:xfrm>
              <a:off x="6834924" y="2654200"/>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6" name="Group 5">
            <a:extLst>
              <a:ext uri="{FF2B5EF4-FFF2-40B4-BE49-F238E27FC236}">
                <a16:creationId xmlns:a16="http://schemas.microsoft.com/office/drawing/2014/main" id="{5D4FD916-9982-4C26-8840-4C110D0F1919}"/>
              </a:ext>
            </a:extLst>
          </p:cNvPr>
          <p:cNvGrpSpPr/>
          <p:nvPr/>
        </p:nvGrpSpPr>
        <p:grpSpPr>
          <a:xfrm>
            <a:off x="4110573" y="255505"/>
            <a:ext cx="4056334" cy="2432732"/>
            <a:chOff x="3884465" y="2182683"/>
            <a:chExt cx="1805441" cy="1894017"/>
          </a:xfrm>
        </p:grpSpPr>
        <p:sp>
          <p:nvSpPr>
            <p:cNvPr id="7" name="Rectangle: Top Corners Rounded 6">
              <a:extLst>
                <a:ext uri="{FF2B5EF4-FFF2-40B4-BE49-F238E27FC236}">
                  <a16:creationId xmlns:a16="http://schemas.microsoft.com/office/drawing/2014/main" id="{A651FF2F-63F3-4ECE-8042-BB78094D9928}"/>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23A4A1B-04E4-4065-B408-ED5B11CDFB39}"/>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9" name="TextBox 8">
              <a:extLst>
                <a:ext uri="{FF2B5EF4-FFF2-40B4-BE49-F238E27FC236}">
                  <a16:creationId xmlns:a16="http://schemas.microsoft.com/office/drawing/2014/main" id="{EF997D0D-2340-453B-B506-4B82A9988164}"/>
                </a:ext>
              </a:extLst>
            </p:cNvPr>
            <p:cNvSpPr txBox="1"/>
            <p:nvPr/>
          </p:nvSpPr>
          <p:spPr>
            <a:xfrm>
              <a:off x="4339232" y="2635419"/>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0" name="Group 9">
            <a:extLst>
              <a:ext uri="{FF2B5EF4-FFF2-40B4-BE49-F238E27FC236}">
                <a16:creationId xmlns:a16="http://schemas.microsoft.com/office/drawing/2014/main" id="{552EBEE0-4492-45DE-A964-67E1F254A828}"/>
              </a:ext>
            </a:extLst>
          </p:cNvPr>
          <p:cNvGrpSpPr/>
          <p:nvPr/>
        </p:nvGrpSpPr>
        <p:grpSpPr>
          <a:xfrm>
            <a:off x="113497" y="256938"/>
            <a:ext cx="4070622" cy="2431299"/>
            <a:chOff x="1387588" y="2182682"/>
            <a:chExt cx="1805441" cy="1894018"/>
          </a:xfrm>
        </p:grpSpPr>
        <p:sp>
          <p:nvSpPr>
            <p:cNvPr id="11" name="Rectangle: Top Corners Rounded 10">
              <a:extLst>
                <a:ext uri="{FF2B5EF4-FFF2-40B4-BE49-F238E27FC236}">
                  <a16:creationId xmlns:a16="http://schemas.microsoft.com/office/drawing/2014/main" id="{EDC9C1CA-E5FB-4409-AB11-A6D6F244BB04}"/>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5BB8E6-7D30-4B04-B68D-4E51D391A7CF}"/>
                </a:ext>
              </a:extLst>
            </p:cNvPr>
            <p:cNvSpPr txBox="1"/>
            <p:nvPr/>
          </p:nvSpPr>
          <p:spPr>
            <a:xfrm>
              <a:off x="1387588" y="2182682"/>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3" name="TextBox 12">
              <a:extLst>
                <a:ext uri="{FF2B5EF4-FFF2-40B4-BE49-F238E27FC236}">
                  <a16:creationId xmlns:a16="http://schemas.microsoft.com/office/drawing/2014/main" id="{6F0E31D2-92C3-412D-9001-21FF69E56B85}"/>
                </a:ext>
              </a:extLst>
            </p:cNvPr>
            <p:cNvSpPr txBox="1"/>
            <p:nvPr/>
          </p:nvSpPr>
          <p:spPr>
            <a:xfrm>
              <a:off x="1856384" y="2648273"/>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4" name="Freeform: Shape 13">
            <a:extLst>
              <a:ext uri="{FF2B5EF4-FFF2-40B4-BE49-F238E27FC236}">
                <a16:creationId xmlns:a16="http://schemas.microsoft.com/office/drawing/2014/main" id="{EFFACF65-7AA1-4442-93B4-ED26212D6CE0}"/>
              </a:ext>
            </a:extLst>
          </p:cNvPr>
          <p:cNvSpPr/>
          <p:nvPr/>
        </p:nvSpPr>
        <p:spPr>
          <a:xfrm flipV="1">
            <a:off x="360850" y="1397361"/>
            <a:ext cx="3609248" cy="5029942"/>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1AECF6D-6C0C-4F48-8FBD-AB00305F2AC7}"/>
              </a:ext>
            </a:extLst>
          </p:cNvPr>
          <p:cNvSpPr/>
          <p:nvPr/>
        </p:nvSpPr>
        <p:spPr>
          <a:xfrm flipV="1">
            <a:off x="4343122" y="1397361"/>
            <a:ext cx="3575851" cy="5029942"/>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9361B01-03EA-4A3C-8B61-BEC6A891C530}"/>
              </a:ext>
            </a:extLst>
          </p:cNvPr>
          <p:cNvSpPr/>
          <p:nvPr/>
        </p:nvSpPr>
        <p:spPr>
          <a:xfrm flipV="1">
            <a:off x="8282947" y="1397359"/>
            <a:ext cx="3597118" cy="5029941"/>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BC4C89E-AEC9-4EFC-967F-5EA35A3AAE4E}"/>
              </a:ext>
            </a:extLst>
          </p:cNvPr>
          <p:cNvGrpSpPr/>
          <p:nvPr/>
        </p:nvGrpSpPr>
        <p:grpSpPr>
          <a:xfrm>
            <a:off x="347037" y="2141556"/>
            <a:ext cx="3595996" cy="1823607"/>
            <a:chOff x="1494764" y="3837442"/>
            <a:chExt cx="1605057" cy="568398"/>
          </a:xfrm>
        </p:grpSpPr>
        <p:sp>
          <p:nvSpPr>
            <p:cNvPr id="18" name="TextBox 17">
              <a:extLst>
                <a:ext uri="{FF2B5EF4-FFF2-40B4-BE49-F238E27FC236}">
                  <a16:creationId xmlns:a16="http://schemas.microsoft.com/office/drawing/2014/main" id="{F31B2A75-FB0A-437A-8125-F1D20CC48347}"/>
                </a:ext>
              </a:extLst>
            </p:cNvPr>
            <p:cNvSpPr txBox="1"/>
            <p:nvPr/>
          </p:nvSpPr>
          <p:spPr>
            <a:xfrm>
              <a:off x="1508239" y="3837442"/>
              <a:ext cx="1591582" cy="182268"/>
            </a:xfrm>
            <a:prstGeom prst="rect">
              <a:avLst/>
            </a:prstGeom>
            <a:noFill/>
          </p:spPr>
          <p:txBody>
            <a:bodyPr wrap="square" rtlCol="0">
              <a:spAutoFit/>
            </a:bodyPr>
            <a:lstStyle/>
            <a:p>
              <a:pPr algn="ctr"/>
              <a:r>
                <a:rPr lang="uk-UA" sz="3200" b="1" dirty="0">
                  <a:solidFill>
                    <a:srgbClr val="FF5969"/>
                  </a:solidFill>
                  <a:effectLst>
                    <a:outerShdw blurRad="38100" dist="38100" dir="2700000" algn="tl">
                      <a:srgbClr val="000000">
                        <a:alpha val="43137"/>
                      </a:srgbClr>
                    </a:outerShdw>
                  </a:effectLst>
                  <a:latin typeface="Tw Cen MT" panose="020B0602020104020603" pitchFamily="34" charset="0"/>
                </a:rPr>
                <a:t>Об</a:t>
              </a:r>
              <a:r>
                <a:rPr lang="en-US" sz="3200" b="1" dirty="0">
                  <a:solidFill>
                    <a:srgbClr val="FF5969"/>
                  </a:solidFill>
                  <a:effectLst>
                    <a:outerShdw blurRad="38100" dist="38100" dir="2700000" algn="tl">
                      <a:srgbClr val="000000">
                        <a:alpha val="43137"/>
                      </a:srgbClr>
                    </a:outerShdw>
                  </a:effectLst>
                  <a:latin typeface="Tw Cen MT" panose="020B0602020104020603" pitchFamily="34" charset="0"/>
                </a:rPr>
                <a:t>’</a:t>
              </a:r>
              <a:r>
                <a:rPr lang="uk-UA" sz="3200" b="1" dirty="0" err="1">
                  <a:solidFill>
                    <a:srgbClr val="FF5969"/>
                  </a:solidFill>
                  <a:effectLst>
                    <a:outerShdw blurRad="38100" dist="38100" dir="2700000" algn="tl">
                      <a:srgbClr val="000000">
                        <a:alpha val="43137"/>
                      </a:srgbClr>
                    </a:outerShdw>
                  </a:effectLst>
                  <a:latin typeface="Tw Cen MT" panose="020B0602020104020603" pitchFamily="34" charset="0"/>
                </a:rPr>
                <a:t>єкт</a:t>
              </a:r>
              <a:endParaRPr lang="en-US" sz="3200" b="1"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
          <p:nvSpPr>
            <p:cNvPr id="19" name="TextBox 18">
              <a:extLst>
                <a:ext uri="{FF2B5EF4-FFF2-40B4-BE49-F238E27FC236}">
                  <a16:creationId xmlns:a16="http://schemas.microsoft.com/office/drawing/2014/main" id="{C1D059CF-E439-4FFA-9F4D-8D4AEE67AF68}"/>
                </a:ext>
              </a:extLst>
            </p:cNvPr>
            <p:cNvSpPr txBox="1"/>
            <p:nvPr/>
          </p:nvSpPr>
          <p:spPr>
            <a:xfrm>
              <a:off x="1494764" y="4146827"/>
              <a:ext cx="1591582" cy="259013"/>
            </a:xfrm>
            <a:prstGeom prst="rect">
              <a:avLst/>
            </a:prstGeom>
            <a:noFill/>
          </p:spPr>
          <p:txBody>
            <a:bodyPr wrap="square" rtlCol="0">
              <a:spAutoFit/>
            </a:bodyPr>
            <a:lstStyle/>
            <a:p>
              <a:pPr algn="ctr"/>
              <a:r>
                <a:rPr lang="uk-UA" sz="2400" b="1" dirty="0">
                  <a:solidFill>
                    <a:schemeClr val="bg2">
                      <a:lumMod val="50000"/>
                    </a:schemeClr>
                  </a:solidFill>
                  <a:latin typeface="Tw Cen MT" panose="020B0602020104020603" pitchFamily="34" charset="0"/>
                </a:rPr>
                <a:t>Якість програмного</a:t>
              </a:r>
              <a:br>
                <a:rPr lang="uk-UA" sz="2400" b="1" dirty="0">
                  <a:solidFill>
                    <a:schemeClr val="bg2">
                      <a:lumMod val="50000"/>
                    </a:schemeClr>
                  </a:solidFill>
                  <a:latin typeface="Tw Cen MT" panose="020B0602020104020603" pitchFamily="34" charset="0"/>
                </a:rPr>
              </a:br>
              <a:r>
                <a:rPr lang="uk-UA" sz="2400" b="1" dirty="0">
                  <a:solidFill>
                    <a:schemeClr val="bg2">
                      <a:lumMod val="50000"/>
                    </a:schemeClr>
                  </a:solidFill>
                  <a:latin typeface="Tw Cen MT" panose="020B0602020104020603" pitchFamily="34" charset="0"/>
                </a:rPr>
                <a:t>забезпечення</a:t>
              </a:r>
              <a:endParaRPr lang="en-US" sz="2400" b="1" dirty="0">
                <a:solidFill>
                  <a:schemeClr val="bg2">
                    <a:lumMod val="50000"/>
                  </a:schemeClr>
                </a:solidFill>
                <a:latin typeface="Tw Cen MT" panose="020B0602020104020603" pitchFamily="34" charset="0"/>
              </a:endParaRPr>
            </a:p>
          </p:txBody>
        </p:sp>
      </p:grpSp>
      <p:grpSp>
        <p:nvGrpSpPr>
          <p:cNvPr id="20" name="Group 19">
            <a:extLst>
              <a:ext uri="{FF2B5EF4-FFF2-40B4-BE49-F238E27FC236}">
                <a16:creationId xmlns:a16="http://schemas.microsoft.com/office/drawing/2014/main" id="{8E9ED84A-354C-4495-8C98-68D02724DFC8}"/>
              </a:ext>
            </a:extLst>
          </p:cNvPr>
          <p:cNvGrpSpPr/>
          <p:nvPr/>
        </p:nvGrpSpPr>
        <p:grpSpPr>
          <a:xfrm>
            <a:off x="4343121" y="2141557"/>
            <a:ext cx="3583545" cy="2192940"/>
            <a:chOff x="3977674" y="3837443"/>
            <a:chExt cx="1591582" cy="683515"/>
          </a:xfrm>
        </p:grpSpPr>
        <p:sp>
          <p:nvSpPr>
            <p:cNvPr id="21" name="TextBox 20">
              <a:extLst>
                <a:ext uri="{FF2B5EF4-FFF2-40B4-BE49-F238E27FC236}">
                  <a16:creationId xmlns:a16="http://schemas.microsoft.com/office/drawing/2014/main" id="{9A73DEBC-D2AD-4BC8-8194-8313C2E20236}"/>
                </a:ext>
              </a:extLst>
            </p:cNvPr>
            <p:cNvSpPr txBox="1"/>
            <p:nvPr/>
          </p:nvSpPr>
          <p:spPr>
            <a:xfrm>
              <a:off x="3977674" y="3837443"/>
              <a:ext cx="1591582" cy="182268"/>
            </a:xfrm>
            <a:prstGeom prst="rect">
              <a:avLst/>
            </a:prstGeom>
            <a:noFill/>
          </p:spPr>
          <p:txBody>
            <a:bodyPr wrap="square" rtlCol="0">
              <a:spAutoFit/>
            </a:bodyPr>
            <a:lstStyle/>
            <a:p>
              <a:pPr algn="ctr"/>
              <a:r>
                <a:rPr lang="uk-UA" sz="3200" b="1" dirty="0">
                  <a:solidFill>
                    <a:srgbClr val="52CBBE"/>
                  </a:solidFill>
                  <a:effectLst>
                    <a:outerShdw blurRad="38100" dist="38100" dir="2700000" algn="tl">
                      <a:srgbClr val="000000">
                        <a:alpha val="43137"/>
                      </a:srgbClr>
                    </a:outerShdw>
                  </a:effectLst>
                  <a:latin typeface="Tw Cen MT" panose="020B0602020104020603" pitchFamily="34" charset="0"/>
                </a:rPr>
                <a:t>Предмет</a:t>
              </a:r>
              <a:endParaRPr lang="en-US" sz="2800" b="1" dirty="0">
                <a:solidFill>
                  <a:srgbClr val="52CBBE"/>
                </a:solidFill>
                <a:effectLst>
                  <a:outerShdw blurRad="38100" dist="38100" dir="2700000" algn="tl">
                    <a:srgbClr val="000000">
                      <a:alpha val="43137"/>
                    </a:srgbClr>
                  </a:outerShdw>
                </a:effectLst>
                <a:latin typeface="Tw Cen MT" panose="020B0602020104020603" pitchFamily="34" charset="0"/>
              </a:endParaRPr>
            </a:p>
          </p:txBody>
        </p:sp>
        <p:sp>
          <p:nvSpPr>
            <p:cNvPr id="22" name="TextBox 21">
              <a:extLst>
                <a:ext uri="{FF2B5EF4-FFF2-40B4-BE49-F238E27FC236}">
                  <a16:creationId xmlns:a16="http://schemas.microsoft.com/office/drawing/2014/main" id="{BDCB3ADA-5E88-43FD-BDE6-CF9A838CCEBF}"/>
                </a:ext>
              </a:extLst>
            </p:cNvPr>
            <p:cNvSpPr txBox="1"/>
            <p:nvPr/>
          </p:nvSpPr>
          <p:spPr>
            <a:xfrm>
              <a:off x="3977674" y="4146829"/>
              <a:ext cx="1591582" cy="374129"/>
            </a:xfrm>
            <a:prstGeom prst="rect">
              <a:avLst/>
            </a:prstGeom>
            <a:noFill/>
          </p:spPr>
          <p:txBody>
            <a:bodyPr wrap="square" rtlCol="0">
              <a:spAutoFit/>
            </a:bodyPr>
            <a:lstStyle/>
            <a:p>
              <a:pPr algn="ctr"/>
              <a:r>
                <a:rPr lang="uk-UA" sz="2400" b="1" dirty="0">
                  <a:solidFill>
                    <a:schemeClr val="bg2">
                      <a:lumMod val="50000"/>
                    </a:schemeClr>
                  </a:solidFill>
                  <a:latin typeface="Tw Cen MT" panose="020B0602020104020603" pitchFamily="34" charset="0"/>
                </a:rPr>
                <a:t>Метрики якості ПЗ </a:t>
              </a:r>
              <a:br>
                <a:rPr lang="uk-UA" sz="2400" b="1" dirty="0">
                  <a:solidFill>
                    <a:schemeClr val="bg2">
                      <a:lumMod val="50000"/>
                    </a:schemeClr>
                  </a:solidFill>
                  <a:latin typeface="Tw Cen MT" panose="020B0602020104020603" pitchFamily="34" charset="0"/>
                </a:rPr>
              </a:br>
              <a:r>
                <a:rPr lang="uk-UA" sz="2400" b="1" dirty="0">
                  <a:solidFill>
                    <a:schemeClr val="bg2">
                      <a:lumMod val="50000"/>
                    </a:schemeClr>
                  </a:solidFill>
                  <a:latin typeface="Tw Cen MT" panose="020B0602020104020603" pitchFamily="34" charset="0"/>
                </a:rPr>
                <a:t>з прогнозованими та</a:t>
              </a:r>
              <a:br>
                <a:rPr lang="uk-UA" sz="2400" b="1" dirty="0">
                  <a:solidFill>
                    <a:schemeClr val="bg2">
                      <a:lumMod val="50000"/>
                    </a:schemeClr>
                  </a:solidFill>
                  <a:latin typeface="Tw Cen MT" panose="020B0602020104020603" pitchFamily="34" charset="0"/>
                </a:rPr>
              </a:br>
              <a:r>
                <a:rPr lang="uk-UA" sz="2400" b="1" dirty="0">
                  <a:solidFill>
                    <a:schemeClr val="bg2">
                      <a:lumMod val="50000"/>
                    </a:schemeClr>
                  </a:solidFill>
                  <a:latin typeface="Tw Cen MT" panose="020B0602020104020603" pitchFamily="34" charset="0"/>
                </a:rPr>
                <a:t>точними значеннями  </a:t>
              </a:r>
              <a:endParaRPr lang="en-US" sz="2400" b="1" dirty="0">
                <a:solidFill>
                  <a:schemeClr val="bg2">
                    <a:lumMod val="50000"/>
                  </a:schemeClr>
                </a:solidFill>
                <a:latin typeface="Tw Cen MT" panose="020B0602020104020603" pitchFamily="34" charset="0"/>
              </a:endParaRPr>
            </a:p>
          </p:txBody>
        </p:sp>
      </p:grpSp>
      <p:grpSp>
        <p:nvGrpSpPr>
          <p:cNvPr id="23" name="Group 22">
            <a:extLst>
              <a:ext uri="{FF2B5EF4-FFF2-40B4-BE49-F238E27FC236}">
                <a16:creationId xmlns:a16="http://schemas.microsoft.com/office/drawing/2014/main" id="{0DD93539-C723-4DBF-A38F-89757146CF6F}"/>
              </a:ext>
            </a:extLst>
          </p:cNvPr>
          <p:cNvGrpSpPr/>
          <p:nvPr/>
        </p:nvGrpSpPr>
        <p:grpSpPr>
          <a:xfrm>
            <a:off x="8282946" y="2162777"/>
            <a:ext cx="3597119" cy="2705571"/>
            <a:chOff x="6446789" y="3837442"/>
            <a:chExt cx="1633065" cy="850046"/>
          </a:xfrm>
        </p:grpSpPr>
        <p:sp>
          <p:nvSpPr>
            <p:cNvPr id="24" name="TextBox 23">
              <a:extLst>
                <a:ext uri="{FF2B5EF4-FFF2-40B4-BE49-F238E27FC236}">
                  <a16:creationId xmlns:a16="http://schemas.microsoft.com/office/drawing/2014/main" id="{2E70DA12-9072-46DF-B72E-39402345EEC3}"/>
                </a:ext>
              </a:extLst>
            </p:cNvPr>
            <p:cNvSpPr txBox="1"/>
            <p:nvPr/>
          </p:nvSpPr>
          <p:spPr>
            <a:xfrm>
              <a:off x="6488272" y="3837442"/>
              <a:ext cx="1591582" cy="183727"/>
            </a:xfrm>
            <a:prstGeom prst="rect">
              <a:avLst/>
            </a:prstGeom>
            <a:noFill/>
          </p:spPr>
          <p:txBody>
            <a:bodyPr wrap="square" rtlCol="0">
              <a:spAutoFit/>
            </a:bodyPr>
            <a:lstStyle/>
            <a:p>
              <a:pPr algn="ctr"/>
              <a:r>
                <a:rPr lang="uk-UA" sz="3200" b="1" dirty="0">
                  <a:solidFill>
                    <a:srgbClr val="FEC630"/>
                  </a:solidFill>
                  <a:effectLst>
                    <a:outerShdw blurRad="38100" dist="38100" dir="2700000" algn="tl">
                      <a:srgbClr val="000000">
                        <a:alpha val="43137"/>
                      </a:srgbClr>
                    </a:outerShdw>
                  </a:effectLst>
                  <a:latin typeface="Tw Cen MT" panose="020B0602020104020603" pitchFamily="34" charset="0"/>
                </a:rPr>
                <a:t>Мета засобу</a:t>
              </a:r>
              <a:endParaRPr lang="en-US" sz="2800" b="1" dirty="0">
                <a:solidFill>
                  <a:srgbClr val="FEC630"/>
                </a:solidFill>
                <a:effectLst>
                  <a:outerShdw blurRad="38100" dist="38100" dir="2700000" algn="tl">
                    <a:srgbClr val="000000">
                      <a:alpha val="43137"/>
                    </a:srgbClr>
                  </a:outerShdw>
                </a:effectLst>
                <a:latin typeface="Tw Cen MT" panose="020B0602020104020603" pitchFamily="34" charset="0"/>
              </a:endParaRPr>
            </a:p>
          </p:txBody>
        </p:sp>
        <p:sp>
          <p:nvSpPr>
            <p:cNvPr id="25" name="TextBox 24">
              <a:extLst>
                <a:ext uri="{FF2B5EF4-FFF2-40B4-BE49-F238E27FC236}">
                  <a16:creationId xmlns:a16="http://schemas.microsoft.com/office/drawing/2014/main" id="{AA669BBC-E05E-4A57-8B37-7C1ED4C4A29B}"/>
                </a:ext>
              </a:extLst>
            </p:cNvPr>
            <p:cNvSpPr txBox="1"/>
            <p:nvPr/>
          </p:nvSpPr>
          <p:spPr>
            <a:xfrm>
              <a:off x="6446789" y="3962250"/>
              <a:ext cx="1633064" cy="725238"/>
            </a:xfrm>
            <a:prstGeom prst="rect">
              <a:avLst/>
            </a:prstGeom>
            <a:noFill/>
          </p:spPr>
          <p:txBody>
            <a:bodyPr wrap="square" rtlCol="0">
              <a:spAutoFit/>
            </a:bodyPr>
            <a:lstStyle/>
            <a:p>
              <a:pPr algn="ctr"/>
              <a:r>
                <a:rPr lang="uk-UA" sz="2400" b="1" dirty="0">
                  <a:solidFill>
                    <a:schemeClr val="bg2">
                      <a:lumMod val="50000"/>
                    </a:schemeClr>
                  </a:solidFill>
                  <a:latin typeface="Tw Cen MT" panose="020B0602020104020603" pitchFamily="34" charset="0"/>
                </a:rPr>
                <a:t>Визначення якості ПЗ з прогнозуванням подальшої успішності розроблення та формуванням множини ШНМ</a:t>
              </a:r>
              <a:endParaRPr lang="en-US" sz="2400" b="1" dirty="0">
                <a:solidFill>
                  <a:schemeClr val="bg2">
                    <a:lumMod val="50000"/>
                  </a:schemeClr>
                </a:solidFill>
                <a:latin typeface="Tw Cen MT" panose="020B0602020104020603" pitchFamily="34" charset="0"/>
              </a:endParaRPr>
            </a:p>
          </p:txBody>
        </p:sp>
      </p:grpSp>
      <p:pic>
        <p:nvPicPr>
          <p:cNvPr id="26" name="Picture 25">
            <a:extLst>
              <a:ext uri="{FF2B5EF4-FFF2-40B4-BE49-F238E27FC236}">
                <a16:creationId xmlns:a16="http://schemas.microsoft.com/office/drawing/2014/main" id="{F688B9E9-F7FF-4F97-9ECC-7343BE7F4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260" y="4863353"/>
            <a:ext cx="1166870" cy="1166867"/>
          </a:xfrm>
          <a:prstGeom prst="rect">
            <a:avLst/>
          </a:prstGeom>
        </p:spPr>
      </p:pic>
      <p:pic>
        <p:nvPicPr>
          <p:cNvPr id="27" name="Picture 26">
            <a:extLst>
              <a:ext uri="{FF2B5EF4-FFF2-40B4-BE49-F238E27FC236}">
                <a16:creationId xmlns:a16="http://schemas.microsoft.com/office/drawing/2014/main" id="{2C0FD429-B54B-4535-8F3B-80A90EAB1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95" y="4881978"/>
            <a:ext cx="1148245" cy="1148242"/>
          </a:xfrm>
          <a:prstGeom prst="rect">
            <a:avLst/>
          </a:prstGeom>
        </p:spPr>
      </p:pic>
      <p:pic>
        <p:nvPicPr>
          <p:cNvPr id="28" name="Picture 27">
            <a:extLst>
              <a:ext uri="{FF2B5EF4-FFF2-40B4-BE49-F238E27FC236}">
                <a16:creationId xmlns:a16="http://schemas.microsoft.com/office/drawing/2014/main" id="{5AE8E0F8-C86E-4EBA-8242-BE733E60B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752" y="4863353"/>
            <a:ext cx="1139012" cy="1166867"/>
          </a:xfrm>
          <a:prstGeom prst="rect">
            <a:avLst/>
          </a:prstGeom>
        </p:spPr>
      </p:pic>
    </p:spTree>
    <p:extLst>
      <p:ext uri="{BB962C8B-B14F-4D97-AF65-F5344CB8AC3E}">
        <p14:creationId xmlns:p14="http://schemas.microsoft.com/office/powerpoint/2010/main" val="27384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anim calcmode="lin" valueType="num">
                                      <p:cBhvr>
                                        <p:cTn id="37" dur="500" fill="hold"/>
                                        <p:tgtEl>
                                          <p:spTgt spid="6"/>
                                        </p:tgtEl>
                                        <p:attrNameLst>
                                          <p:attrName>ppt_x</p:attrName>
                                        </p:attrNameLst>
                                      </p:cBhvr>
                                      <p:tavLst>
                                        <p:tav tm="0">
                                          <p:val>
                                            <p:strVal val="#ppt_x"/>
                                          </p:val>
                                        </p:tav>
                                        <p:tav tm="100000">
                                          <p:val>
                                            <p:strVal val="#ppt_x"/>
                                          </p:val>
                                        </p:tav>
                                      </p:tavLst>
                                    </p:anim>
                                    <p:anim calcmode="lin" valueType="num">
                                      <p:cBhvr>
                                        <p:cTn id="38" dur="500" fill="hold"/>
                                        <p:tgtEl>
                                          <p:spTgt spid="6"/>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anim calcmode="lin" valueType="num">
                                      <p:cBhvr>
                                        <p:cTn id="54" dur="500" fill="hold"/>
                                        <p:tgtEl>
                                          <p:spTgt spid="16"/>
                                        </p:tgtEl>
                                        <p:attrNameLst>
                                          <p:attrName>ppt_x</p:attrName>
                                        </p:attrNameLst>
                                      </p:cBhvr>
                                      <p:tavLst>
                                        <p:tav tm="0">
                                          <p:val>
                                            <p:strVal val="#ppt_x"/>
                                          </p:val>
                                        </p:tav>
                                        <p:tav tm="100000">
                                          <p:val>
                                            <p:strVal val="#ppt_x"/>
                                          </p:val>
                                        </p:tav>
                                      </p:tavLst>
                                    </p:anim>
                                    <p:anim calcmode="lin" valueType="num">
                                      <p:cBhvr>
                                        <p:cTn id="55" dur="500" fill="hold"/>
                                        <p:tgtEl>
                                          <p:spTgt spid="16"/>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anim calcmode="lin" valueType="num">
                                      <p:cBhvr>
                                        <p:cTn id="60" dur="500" fill="hold"/>
                                        <p:tgtEl>
                                          <p:spTgt spid="2"/>
                                        </p:tgtEl>
                                        <p:attrNameLst>
                                          <p:attrName>ppt_x</p:attrName>
                                        </p:attrNameLst>
                                      </p:cBhvr>
                                      <p:tavLst>
                                        <p:tav tm="0">
                                          <p:val>
                                            <p:strVal val="#ppt_x"/>
                                          </p:val>
                                        </p:tav>
                                        <p:tav tm="100000">
                                          <p:val>
                                            <p:strVal val="#ppt_x"/>
                                          </p:val>
                                        </p:tav>
                                      </p:tavLst>
                                    </p:anim>
                                    <p:anim calcmode="lin" valueType="num">
                                      <p:cBhvr>
                                        <p:cTn id="61" dur="500" fill="hold"/>
                                        <p:tgtEl>
                                          <p:spTgt spid="2"/>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par>
                                <p:cTn id="68" presetID="53" presetClass="entr" presetSubtype="16"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fltVal val="0"/>
                                          </p:val>
                                        </p:tav>
                                        <p:tav tm="100000">
                                          <p:val>
                                            <p:strVal val="#ppt_w"/>
                                          </p:val>
                                        </p:tav>
                                      </p:tavLst>
                                    </p:anim>
                                    <p:anim calcmode="lin" valueType="num">
                                      <p:cBhvr>
                                        <p:cTn id="71" dur="500" fill="hold"/>
                                        <p:tgtEl>
                                          <p:spTgt spid="28"/>
                                        </p:tgtEl>
                                        <p:attrNameLst>
                                          <p:attrName>ppt_h</p:attrName>
                                        </p:attrNameLst>
                                      </p:cBhvr>
                                      <p:tavLst>
                                        <p:tav tm="0">
                                          <p:val>
                                            <p:fltVal val="0"/>
                                          </p:val>
                                        </p:tav>
                                        <p:tav tm="100000">
                                          <p:val>
                                            <p:strVal val="#ppt_h"/>
                                          </p:val>
                                        </p:tav>
                                      </p:tavLst>
                                    </p:anim>
                                    <p:animEffect transition="in" filter="fade">
                                      <p:cBhvr>
                                        <p:cTn id="7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52EBEE0-4492-45DE-A964-67E1F254A828}"/>
              </a:ext>
            </a:extLst>
          </p:cNvPr>
          <p:cNvGrpSpPr/>
          <p:nvPr/>
        </p:nvGrpSpPr>
        <p:grpSpPr>
          <a:xfrm>
            <a:off x="113496" y="256938"/>
            <a:ext cx="12078503" cy="2431299"/>
            <a:chOff x="1387588" y="2182682"/>
            <a:chExt cx="1805441" cy="1894018"/>
          </a:xfrm>
        </p:grpSpPr>
        <p:sp>
          <p:nvSpPr>
            <p:cNvPr id="11" name="Rectangle: Top Corners Rounded 10">
              <a:extLst>
                <a:ext uri="{FF2B5EF4-FFF2-40B4-BE49-F238E27FC236}">
                  <a16:creationId xmlns:a16="http://schemas.microsoft.com/office/drawing/2014/main" id="{EDC9C1CA-E5FB-4409-AB11-A6D6F244BB04}"/>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5BB8E6-7D30-4B04-B68D-4E51D391A7CF}"/>
                </a:ext>
              </a:extLst>
            </p:cNvPr>
            <p:cNvSpPr txBox="1"/>
            <p:nvPr/>
          </p:nvSpPr>
          <p:spPr>
            <a:xfrm>
              <a:off x="1387588" y="2182682"/>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3" name="TextBox 12">
              <a:extLst>
                <a:ext uri="{FF2B5EF4-FFF2-40B4-BE49-F238E27FC236}">
                  <a16:creationId xmlns:a16="http://schemas.microsoft.com/office/drawing/2014/main" id="{6F0E31D2-92C3-412D-9001-21FF69E56B85}"/>
                </a:ext>
              </a:extLst>
            </p:cNvPr>
            <p:cNvSpPr txBox="1"/>
            <p:nvPr/>
          </p:nvSpPr>
          <p:spPr>
            <a:xfrm>
              <a:off x="1856384" y="2648273"/>
              <a:ext cx="871139" cy="791217"/>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4" name="Freeform: Shape 13">
            <a:extLst>
              <a:ext uri="{FF2B5EF4-FFF2-40B4-BE49-F238E27FC236}">
                <a16:creationId xmlns:a16="http://schemas.microsoft.com/office/drawing/2014/main" id="{EFFACF65-7AA1-4442-93B4-ED26212D6CE0}"/>
              </a:ext>
            </a:extLst>
          </p:cNvPr>
          <p:cNvSpPr/>
          <p:nvPr/>
        </p:nvSpPr>
        <p:spPr>
          <a:xfrm flipV="1">
            <a:off x="798176" y="1397361"/>
            <a:ext cx="10678462" cy="5029942"/>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BC4C89E-AEC9-4EFC-967F-5EA35A3AAE4E}"/>
              </a:ext>
            </a:extLst>
          </p:cNvPr>
          <p:cNvGrpSpPr/>
          <p:nvPr/>
        </p:nvGrpSpPr>
        <p:grpSpPr>
          <a:xfrm>
            <a:off x="1158348" y="2181017"/>
            <a:ext cx="10039739" cy="3295428"/>
            <a:chOff x="1582241" y="3894250"/>
            <a:chExt cx="1360901" cy="358624"/>
          </a:xfrm>
        </p:grpSpPr>
        <p:sp>
          <p:nvSpPr>
            <p:cNvPr id="18" name="TextBox 17">
              <a:extLst>
                <a:ext uri="{FF2B5EF4-FFF2-40B4-BE49-F238E27FC236}">
                  <a16:creationId xmlns:a16="http://schemas.microsoft.com/office/drawing/2014/main" id="{F31B2A75-FB0A-437A-8125-F1D20CC48347}"/>
                </a:ext>
              </a:extLst>
            </p:cNvPr>
            <p:cNvSpPr txBox="1"/>
            <p:nvPr/>
          </p:nvSpPr>
          <p:spPr>
            <a:xfrm>
              <a:off x="1934032" y="3894250"/>
              <a:ext cx="619298" cy="63638"/>
            </a:xfrm>
            <a:prstGeom prst="rect">
              <a:avLst/>
            </a:prstGeom>
            <a:noFill/>
          </p:spPr>
          <p:txBody>
            <a:bodyPr wrap="square" rtlCol="0">
              <a:spAutoFit/>
            </a:bodyPr>
            <a:lstStyle/>
            <a:p>
              <a:pPr algn="ctr"/>
              <a:r>
                <a:rPr lang="uk-UA" sz="3200" b="1" dirty="0">
                  <a:solidFill>
                    <a:srgbClr val="FF5969"/>
                  </a:solidFill>
                  <a:effectLst>
                    <a:outerShdw blurRad="38100" dist="38100" dir="2700000" algn="tl">
                      <a:srgbClr val="000000">
                        <a:alpha val="43137"/>
                      </a:srgbClr>
                    </a:outerShdw>
                  </a:effectLst>
                </a:rPr>
                <a:t>Об</a:t>
              </a:r>
              <a:r>
                <a:rPr lang="en-US" sz="3200" b="1" dirty="0">
                  <a:solidFill>
                    <a:srgbClr val="FF5969"/>
                  </a:solidFill>
                  <a:effectLst>
                    <a:outerShdw blurRad="38100" dist="38100" dir="2700000" algn="tl">
                      <a:srgbClr val="000000">
                        <a:alpha val="43137"/>
                      </a:srgbClr>
                    </a:outerShdw>
                  </a:effectLst>
                  <a:latin typeface="Tw Cen MT" panose="020B0602020104020603" pitchFamily="34" charset="0"/>
                </a:rPr>
                <a:t>’</a:t>
              </a:r>
              <a:r>
                <a:rPr lang="uk-UA" sz="3200" b="1" dirty="0" err="1">
                  <a:solidFill>
                    <a:srgbClr val="FF5969"/>
                  </a:solidFill>
                  <a:effectLst>
                    <a:outerShdw blurRad="38100" dist="38100" dir="2700000" algn="tl">
                      <a:srgbClr val="000000">
                        <a:alpha val="43137"/>
                      </a:srgbClr>
                    </a:outerShdw>
                  </a:effectLst>
                </a:rPr>
                <a:t>єкт</a:t>
              </a:r>
              <a:endParaRPr lang="en-US" sz="3200" b="1"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
          <p:nvSpPr>
            <p:cNvPr id="19" name="TextBox 18">
              <a:extLst>
                <a:ext uri="{FF2B5EF4-FFF2-40B4-BE49-F238E27FC236}">
                  <a16:creationId xmlns:a16="http://schemas.microsoft.com/office/drawing/2014/main" id="{C1D059CF-E439-4FFA-9F4D-8D4AEE67AF68}"/>
                </a:ext>
              </a:extLst>
            </p:cNvPr>
            <p:cNvSpPr txBox="1"/>
            <p:nvPr/>
          </p:nvSpPr>
          <p:spPr>
            <a:xfrm>
              <a:off x="1582241" y="3961479"/>
              <a:ext cx="1360901" cy="291395"/>
            </a:xfrm>
            <a:prstGeom prst="rect">
              <a:avLst/>
            </a:prstGeom>
            <a:noFill/>
          </p:spPr>
          <p:txBody>
            <a:bodyPr wrap="square" rtlCol="0">
              <a:spAutoFit/>
            </a:bodyPr>
            <a:lstStyle/>
            <a:p>
              <a:pPr algn="just"/>
              <a:r>
                <a:rPr lang="uk-UA" sz="2400" b="1" i="1" dirty="0">
                  <a:solidFill>
                    <a:schemeClr val="bg2">
                      <a:lumMod val="50000"/>
                    </a:schemeClr>
                  </a:solidFill>
                  <a:effectLst>
                    <a:outerShdw blurRad="38100" dist="38100" dir="2700000" algn="tl">
                      <a:srgbClr val="000000">
                        <a:alpha val="43137"/>
                      </a:srgbClr>
                    </a:outerShdw>
                  </a:effectLst>
                </a:rPr>
                <a:t>Якість</a:t>
              </a:r>
              <a:r>
                <a:rPr lang="uk-UA" sz="2400" b="1" dirty="0">
                  <a:solidFill>
                    <a:schemeClr val="bg2">
                      <a:lumMod val="50000"/>
                    </a:schemeClr>
                  </a:solidFill>
                </a:rPr>
                <a:t> – це ступінь відповідності присутніх характеристик вимогам.</a:t>
              </a:r>
              <a:br>
                <a:rPr lang="uk-UA" sz="2400" b="1" dirty="0">
                  <a:solidFill>
                    <a:schemeClr val="bg2">
                      <a:lumMod val="50000"/>
                    </a:schemeClr>
                  </a:solidFill>
                </a:rPr>
              </a:br>
              <a:r>
                <a:rPr lang="uk-UA" sz="2400" b="1" i="1" dirty="0">
                  <a:solidFill>
                    <a:schemeClr val="bg2">
                      <a:lumMod val="50000"/>
                    </a:schemeClr>
                  </a:solidFill>
                  <a:effectLst>
                    <a:outerShdw blurRad="38100" dist="38100" dir="2700000" algn="tl">
                      <a:srgbClr val="000000">
                        <a:alpha val="43137"/>
                      </a:srgbClr>
                    </a:outerShdw>
                  </a:effectLst>
                </a:rPr>
                <a:t>Якість ПЗ </a:t>
              </a:r>
              <a:r>
                <a:rPr lang="uk-UA" sz="2400" b="1" dirty="0">
                  <a:solidFill>
                    <a:schemeClr val="bg2">
                      <a:lumMod val="50000"/>
                    </a:schemeClr>
                  </a:solidFill>
                </a:rPr>
                <a:t>– це ступінь, в якій воно володіє потрібною комбінацією властивостей.</a:t>
              </a:r>
            </a:p>
            <a:p>
              <a:pPr algn="just"/>
              <a:r>
                <a:rPr lang="uk-UA" sz="2400" b="1" i="1" dirty="0">
                  <a:solidFill>
                    <a:schemeClr val="bg2">
                      <a:lumMod val="50000"/>
                    </a:schemeClr>
                  </a:solidFill>
                  <a:effectLst>
                    <a:outerShdw blurRad="38100" dist="38100" dir="2700000" algn="tl">
                      <a:srgbClr val="000000">
                        <a:alpha val="43137"/>
                      </a:srgbClr>
                    </a:outerShdw>
                  </a:effectLst>
                </a:rPr>
                <a:t>Визначення якості ПЗ </a:t>
              </a:r>
              <a:r>
                <a:rPr lang="uk-UA" sz="2400" b="1" dirty="0">
                  <a:solidFill>
                    <a:schemeClr val="bg2">
                      <a:lumMod val="50000"/>
                    </a:schemeClr>
                  </a:solidFill>
                </a:rPr>
                <a:t>– весь обсяг ознак та характеристик програмної продукції, який належить до її здатності задовольняти встановлені або передбачувані потреби.</a:t>
              </a:r>
            </a:p>
            <a:p>
              <a:endParaRPr lang="en-US" sz="2400" b="1" dirty="0">
                <a:solidFill>
                  <a:srgbClr val="A6A6A6"/>
                </a:solidFill>
              </a:endParaRPr>
            </a:p>
          </p:txBody>
        </p:sp>
      </p:grpSp>
      <p:pic>
        <p:nvPicPr>
          <p:cNvPr id="26" name="Picture 25">
            <a:extLst>
              <a:ext uri="{FF2B5EF4-FFF2-40B4-BE49-F238E27FC236}">
                <a16:creationId xmlns:a16="http://schemas.microsoft.com/office/drawing/2014/main" id="{F688B9E9-F7FF-4F97-9ECC-7343BE7F4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1409" y="4890052"/>
            <a:ext cx="922242" cy="922239"/>
          </a:xfrm>
          <a:prstGeom prst="rect">
            <a:avLst/>
          </a:prstGeom>
        </p:spPr>
      </p:pic>
    </p:spTree>
    <p:extLst>
      <p:ext uri="{BB962C8B-B14F-4D97-AF65-F5344CB8AC3E}">
        <p14:creationId xmlns:p14="http://schemas.microsoft.com/office/powerpoint/2010/main" val="5430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5">
            <a:extLst>
              <a:ext uri="{FF2B5EF4-FFF2-40B4-BE49-F238E27FC236}">
                <a16:creationId xmlns:a16="http://schemas.microsoft.com/office/drawing/2014/main" id="{4DC9C0E7-C4C5-4152-80C3-7D52F759EC1A}"/>
              </a:ext>
            </a:extLst>
          </p:cNvPr>
          <p:cNvGrpSpPr/>
          <p:nvPr/>
        </p:nvGrpSpPr>
        <p:grpSpPr>
          <a:xfrm>
            <a:off x="113496" y="265245"/>
            <a:ext cx="12078503" cy="2432732"/>
            <a:chOff x="3884465" y="2182683"/>
            <a:chExt cx="1805441" cy="1894017"/>
          </a:xfrm>
        </p:grpSpPr>
        <p:sp>
          <p:nvSpPr>
            <p:cNvPr id="16" name="Rectangle: Top Corners Rounded 6">
              <a:extLst>
                <a:ext uri="{FF2B5EF4-FFF2-40B4-BE49-F238E27FC236}">
                  <a16:creationId xmlns:a16="http://schemas.microsoft.com/office/drawing/2014/main" id="{2EE4F257-932F-4B68-99C4-40330C690DD6}"/>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213D50D-AB02-4AF6-8F95-EA3B10D85E48}"/>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21" name="TextBox 20">
              <a:extLst>
                <a:ext uri="{FF2B5EF4-FFF2-40B4-BE49-F238E27FC236}">
                  <a16:creationId xmlns:a16="http://schemas.microsoft.com/office/drawing/2014/main" id="{2B7A4264-B5DA-4E83-B02C-AEB82695D391}"/>
                </a:ext>
              </a:extLst>
            </p:cNvPr>
            <p:cNvSpPr txBox="1"/>
            <p:nvPr/>
          </p:nvSpPr>
          <p:spPr>
            <a:xfrm>
              <a:off x="4339232" y="2635419"/>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sp>
        <p:nvSpPr>
          <p:cNvPr id="23" name="Freeform: Shape 14">
            <a:extLst>
              <a:ext uri="{FF2B5EF4-FFF2-40B4-BE49-F238E27FC236}">
                <a16:creationId xmlns:a16="http://schemas.microsoft.com/office/drawing/2014/main" id="{E3D08642-A77F-4367-A323-022BC468DE3B}"/>
              </a:ext>
            </a:extLst>
          </p:cNvPr>
          <p:cNvSpPr/>
          <p:nvPr/>
        </p:nvSpPr>
        <p:spPr>
          <a:xfrm flipV="1">
            <a:off x="839861" y="1362436"/>
            <a:ext cx="10647773" cy="5022574"/>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9">
            <a:extLst>
              <a:ext uri="{FF2B5EF4-FFF2-40B4-BE49-F238E27FC236}">
                <a16:creationId xmlns:a16="http://schemas.microsoft.com/office/drawing/2014/main" id="{7EB5C02F-0411-4526-85AB-11A61EEC9035}"/>
              </a:ext>
            </a:extLst>
          </p:cNvPr>
          <p:cNvGrpSpPr/>
          <p:nvPr/>
        </p:nvGrpSpPr>
        <p:grpSpPr>
          <a:xfrm>
            <a:off x="828863" y="2030025"/>
            <a:ext cx="10658771" cy="1682305"/>
            <a:chOff x="3977674" y="3837443"/>
            <a:chExt cx="1593226" cy="461924"/>
          </a:xfrm>
        </p:grpSpPr>
        <p:sp>
          <p:nvSpPr>
            <p:cNvPr id="25" name="TextBox 24">
              <a:extLst>
                <a:ext uri="{FF2B5EF4-FFF2-40B4-BE49-F238E27FC236}">
                  <a16:creationId xmlns:a16="http://schemas.microsoft.com/office/drawing/2014/main" id="{F0840701-6F0E-4DFD-BC90-0C2B10909EA4}"/>
                </a:ext>
              </a:extLst>
            </p:cNvPr>
            <p:cNvSpPr txBox="1"/>
            <p:nvPr/>
          </p:nvSpPr>
          <p:spPr>
            <a:xfrm>
              <a:off x="3977674" y="3837443"/>
              <a:ext cx="1591582" cy="182268"/>
            </a:xfrm>
            <a:prstGeom prst="rect">
              <a:avLst/>
            </a:prstGeom>
            <a:noFill/>
          </p:spPr>
          <p:txBody>
            <a:bodyPr wrap="square" rtlCol="0">
              <a:spAutoFit/>
            </a:bodyPr>
            <a:lstStyle/>
            <a:p>
              <a:pPr algn="ctr"/>
              <a:r>
                <a:rPr lang="uk-UA" sz="3200" b="1" dirty="0">
                  <a:solidFill>
                    <a:srgbClr val="52CBBE"/>
                  </a:solidFill>
                  <a:effectLst>
                    <a:outerShdw blurRad="38100" dist="38100" dir="2700000" algn="tl">
                      <a:srgbClr val="000000">
                        <a:alpha val="43137"/>
                      </a:srgbClr>
                    </a:outerShdw>
                  </a:effectLst>
                  <a:latin typeface="Tw Cen MT" panose="020B0602020104020603" pitchFamily="34" charset="0"/>
                </a:rPr>
                <a:t>Предмет</a:t>
              </a:r>
              <a:endParaRPr lang="en-US" sz="2800" b="1" dirty="0">
                <a:solidFill>
                  <a:srgbClr val="52CBBE"/>
                </a:solidFill>
                <a:effectLst>
                  <a:outerShdw blurRad="38100" dist="38100" dir="2700000" algn="tl">
                    <a:srgbClr val="000000">
                      <a:alpha val="43137"/>
                    </a:srgbClr>
                  </a:outerShdw>
                </a:effectLst>
                <a:latin typeface="Tw Cen MT" panose="020B0602020104020603" pitchFamily="34" charset="0"/>
              </a:endParaRPr>
            </a:p>
          </p:txBody>
        </p:sp>
        <p:sp>
          <p:nvSpPr>
            <p:cNvPr id="27" name="TextBox 26">
              <a:extLst>
                <a:ext uri="{FF2B5EF4-FFF2-40B4-BE49-F238E27FC236}">
                  <a16:creationId xmlns:a16="http://schemas.microsoft.com/office/drawing/2014/main" id="{9A1E7401-FD04-44C3-AB43-9D8BE7CC33D9}"/>
                </a:ext>
              </a:extLst>
            </p:cNvPr>
            <p:cNvSpPr txBox="1"/>
            <p:nvPr/>
          </p:nvSpPr>
          <p:spPr>
            <a:xfrm>
              <a:off x="3979318" y="3969783"/>
              <a:ext cx="1591582" cy="329584"/>
            </a:xfrm>
            <a:prstGeom prst="rect">
              <a:avLst/>
            </a:prstGeom>
            <a:noFill/>
          </p:spPr>
          <p:txBody>
            <a:bodyPr wrap="square" rtlCol="0">
              <a:spAutoFit/>
            </a:bodyPr>
            <a:lstStyle/>
            <a:p>
              <a:pPr algn="ctr"/>
              <a:r>
                <a:rPr lang="uk-UA" sz="2400" b="1" dirty="0">
                  <a:solidFill>
                    <a:schemeClr val="bg2">
                      <a:lumMod val="50000"/>
                    </a:schemeClr>
                  </a:solidFill>
                  <a:latin typeface="Tw Cen MT" panose="020B0602020104020603" pitchFamily="34" charset="0"/>
                </a:rPr>
                <a:t>Метрики якості ПЗ</a:t>
              </a:r>
            </a:p>
            <a:p>
              <a:pPr algn="ctr"/>
              <a:r>
                <a:rPr lang="uk-UA" sz="2400" b="1" i="1" dirty="0">
                  <a:solidFill>
                    <a:schemeClr val="bg2">
                      <a:lumMod val="50000"/>
                    </a:schemeClr>
                  </a:solidFill>
                  <a:latin typeface="Tw Cen MT" panose="020B0602020104020603" pitchFamily="34" charset="0"/>
                </a:rPr>
                <a:t>З точними значеннями 	</a:t>
              </a:r>
              <a:r>
                <a:rPr lang="en-US" sz="2400" b="1" i="1" dirty="0">
                  <a:solidFill>
                    <a:schemeClr val="bg2">
                      <a:lumMod val="50000"/>
                    </a:schemeClr>
                  </a:solidFill>
                  <a:latin typeface="Tw Cen MT" panose="020B0602020104020603" pitchFamily="34" charset="0"/>
                </a:rPr>
                <a:t>    </a:t>
              </a:r>
              <a:r>
                <a:rPr lang="uk-UA" sz="2400" b="1" i="1" dirty="0">
                  <a:solidFill>
                    <a:schemeClr val="bg2">
                      <a:lumMod val="50000"/>
                    </a:schemeClr>
                  </a:solidFill>
                  <a:latin typeface="Tw Cen MT" panose="020B0602020104020603" pitchFamily="34" charset="0"/>
                </a:rPr>
                <a:t>	</a:t>
              </a:r>
              <a:r>
                <a:rPr lang="en-US" sz="2400" b="1" i="1" dirty="0">
                  <a:solidFill>
                    <a:schemeClr val="bg2">
                      <a:lumMod val="50000"/>
                    </a:schemeClr>
                  </a:solidFill>
                  <a:latin typeface="Tw Cen MT" panose="020B0602020104020603" pitchFamily="34" charset="0"/>
                </a:rPr>
                <a:t>        </a:t>
              </a:r>
              <a:r>
                <a:rPr lang="uk-UA" sz="2400" b="1" i="1" dirty="0">
                  <a:solidFill>
                    <a:schemeClr val="bg2">
                      <a:lumMod val="50000"/>
                    </a:schemeClr>
                  </a:solidFill>
                  <a:latin typeface="Tw Cen MT" panose="020B0602020104020603" pitchFamily="34" charset="0"/>
                </a:rPr>
                <a:t>З прогнозованими значеннями</a:t>
              </a:r>
            </a:p>
            <a:p>
              <a:pPr algn="ctr"/>
              <a:r>
                <a:rPr lang="uk-UA" sz="2400" b="1" dirty="0">
                  <a:solidFill>
                    <a:srgbClr val="A6A6A6"/>
                  </a:solidFill>
                  <a:latin typeface="Tw Cen MT" panose="020B0602020104020603" pitchFamily="34" charset="0"/>
                </a:rPr>
                <a:t>  </a:t>
              </a:r>
              <a:endParaRPr lang="en-US" sz="2400" b="1" dirty="0">
                <a:solidFill>
                  <a:srgbClr val="A6A6A6"/>
                </a:solidFill>
                <a:latin typeface="Tw Cen MT" panose="020B0602020104020603" pitchFamily="34" charset="0"/>
              </a:endParaRPr>
            </a:p>
          </p:txBody>
        </p:sp>
      </p:grpSp>
      <p:pic>
        <p:nvPicPr>
          <p:cNvPr id="28" name="Picture 26">
            <a:extLst>
              <a:ext uri="{FF2B5EF4-FFF2-40B4-BE49-F238E27FC236}">
                <a16:creationId xmlns:a16="http://schemas.microsoft.com/office/drawing/2014/main" id="{FC3D58C6-78EE-4253-845C-5C7FC5DDE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6654" y="1580815"/>
            <a:ext cx="937090" cy="937088"/>
          </a:xfrm>
          <a:prstGeom prst="rect">
            <a:avLst/>
          </a:prstGeom>
        </p:spPr>
      </p:pic>
      <p:sp>
        <p:nvSpPr>
          <p:cNvPr id="30" name="Oval 11">
            <a:extLst>
              <a:ext uri="{FF2B5EF4-FFF2-40B4-BE49-F238E27FC236}">
                <a16:creationId xmlns:a16="http://schemas.microsoft.com/office/drawing/2014/main" id="{58330572-0DB6-49ED-A638-624E7623D411}"/>
              </a:ext>
            </a:extLst>
          </p:cNvPr>
          <p:cNvSpPr/>
          <p:nvPr/>
        </p:nvSpPr>
        <p:spPr>
          <a:xfrm>
            <a:off x="1382102" y="3386211"/>
            <a:ext cx="858642" cy="85864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CHP</a:t>
            </a:r>
          </a:p>
        </p:txBody>
      </p:sp>
      <p:sp>
        <p:nvSpPr>
          <p:cNvPr id="32" name="Oval 11">
            <a:extLst>
              <a:ext uri="{FF2B5EF4-FFF2-40B4-BE49-F238E27FC236}">
                <a16:creationId xmlns:a16="http://schemas.microsoft.com/office/drawing/2014/main" id="{8425CE46-BD5A-4C54-9F3E-CCBD32473D67}"/>
              </a:ext>
            </a:extLst>
          </p:cNvPr>
          <p:cNvSpPr/>
          <p:nvPr/>
        </p:nvSpPr>
        <p:spPr>
          <a:xfrm>
            <a:off x="1930335" y="4404607"/>
            <a:ext cx="858642" cy="85864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MMT</a:t>
            </a:r>
            <a:endParaRPr lang="en-US" dirty="0"/>
          </a:p>
        </p:txBody>
      </p:sp>
      <p:sp>
        <p:nvSpPr>
          <p:cNvPr id="33" name="Oval 11">
            <a:extLst>
              <a:ext uri="{FF2B5EF4-FFF2-40B4-BE49-F238E27FC236}">
                <a16:creationId xmlns:a16="http://schemas.microsoft.com/office/drawing/2014/main" id="{F1C92B8C-C3A2-48EF-BC6F-09724415BC8A}"/>
              </a:ext>
            </a:extLst>
          </p:cNvPr>
          <p:cNvSpPr/>
          <p:nvPr/>
        </p:nvSpPr>
        <p:spPr>
          <a:xfrm>
            <a:off x="2531165" y="3392838"/>
            <a:ext cx="858642" cy="85864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CPP</a:t>
            </a:r>
            <a:endParaRPr lang="en-US" dirty="0"/>
          </a:p>
        </p:txBody>
      </p:sp>
      <p:sp>
        <p:nvSpPr>
          <p:cNvPr id="34" name="Oval 11">
            <a:extLst>
              <a:ext uri="{FF2B5EF4-FFF2-40B4-BE49-F238E27FC236}">
                <a16:creationId xmlns:a16="http://schemas.microsoft.com/office/drawing/2014/main" id="{EAF8A954-6CBD-4248-9A57-5BFF3B2C673C}"/>
              </a:ext>
            </a:extLst>
          </p:cNvPr>
          <p:cNvSpPr/>
          <p:nvPr/>
        </p:nvSpPr>
        <p:spPr>
          <a:xfrm>
            <a:off x="3112282" y="4404607"/>
            <a:ext cx="858642" cy="85864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MBQ</a:t>
            </a:r>
            <a:endParaRPr lang="en-US" dirty="0"/>
          </a:p>
        </p:txBody>
      </p:sp>
      <p:sp>
        <p:nvSpPr>
          <p:cNvPr id="35" name="Oval 11">
            <a:extLst>
              <a:ext uri="{FF2B5EF4-FFF2-40B4-BE49-F238E27FC236}">
                <a16:creationId xmlns:a16="http://schemas.microsoft.com/office/drawing/2014/main" id="{79C7E539-74D4-4F40-B47E-91A43945DE90}"/>
              </a:ext>
            </a:extLst>
          </p:cNvPr>
          <p:cNvSpPr/>
          <p:nvPr/>
        </p:nvSpPr>
        <p:spPr>
          <a:xfrm>
            <a:off x="3680228" y="3386211"/>
            <a:ext cx="858642" cy="85864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RUP</a:t>
            </a:r>
            <a:endParaRPr lang="en-US" dirty="0"/>
          </a:p>
        </p:txBody>
      </p:sp>
      <p:sp>
        <p:nvSpPr>
          <p:cNvPr id="37" name="Oval 14">
            <a:extLst>
              <a:ext uri="{FF2B5EF4-FFF2-40B4-BE49-F238E27FC236}">
                <a16:creationId xmlns:a16="http://schemas.microsoft.com/office/drawing/2014/main" id="{60C9D779-01B5-4060-85D3-29948D487EA3}"/>
              </a:ext>
            </a:extLst>
          </p:cNvPr>
          <p:cNvSpPr/>
          <p:nvPr/>
        </p:nvSpPr>
        <p:spPr>
          <a:xfrm>
            <a:off x="6331592" y="3439190"/>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SCT</a:t>
            </a:r>
          </a:p>
        </p:txBody>
      </p:sp>
      <p:sp>
        <p:nvSpPr>
          <p:cNvPr id="42" name="Oval 14">
            <a:extLst>
              <a:ext uri="{FF2B5EF4-FFF2-40B4-BE49-F238E27FC236}">
                <a16:creationId xmlns:a16="http://schemas.microsoft.com/office/drawing/2014/main" id="{DAF2679F-D25C-4672-8E7E-40D7E13F90F0}"/>
              </a:ext>
            </a:extLst>
          </p:cNvPr>
          <p:cNvSpPr/>
          <p:nvPr/>
        </p:nvSpPr>
        <p:spPr>
          <a:xfrm>
            <a:off x="7618426" y="3392838"/>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SDT</a:t>
            </a:r>
          </a:p>
        </p:txBody>
      </p:sp>
      <p:sp>
        <p:nvSpPr>
          <p:cNvPr id="43" name="Oval 14">
            <a:extLst>
              <a:ext uri="{FF2B5EF4-FFF2-40B4-BE49-F238E27FC236}">
                <a16:creationId xmlns:a16="http://schemas.microsoft.com/office/drawing/2014/main" id="{E01F8AF0-BADD-4063-A93B-E58A7495798E}"/>
              </a:ext>
            </a:extLst>
          </p:cNvPr>
          <p:cNvSpPr/>
          <p:nvPr/>
        </p:nvSpPr>
        <p:spPr>
          <a:xfrm>
            <a:off x="8905260" y="3392838"/>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SCC</a:t>
            </a:r>
          </a:p>
        </p:txBody>
      </p:sp>
      <p:sp>
        <p:nvSpPr>
          <p:cNvPr id="44" name="Oval 14">
            <a:extLst>
              <a:ext uri="{FF2B5EF4-FFF2-40B4-BE49-F238E27FC236}">
                <a16:creationId xmlns:a16="http://schemas.microsoft.com/office/drawing/2014/main" id="{6B478419-460B-473B-B7AC-68663C0EB4A1}"/>
              </a:ext>
            </a:extLst>
          </p:cNvPr>
          <p:cNvSpPr/>
          <p:nvPr/>
        </p:nvSpPr>
        <p:spPr>
          <a:xfrm>
            <a:off x="10258365" y="3415791"/>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SQC</a:t>
            </a:r>
          </a:p>
        </p:txBody>
      </p:sp>
      <p:sp>
        <p:nvSpPr>
          <p:cNvPr id="45" name="Oval 14">
            <a:extLst>
              <a:ext uri="{FF2B5EF4-FFF2-40B4-BE49-F238E27FC236}">
                <a16:creationId xmlns:a16="http://schemas.microsoft.com/office/drawing/2014/main" id="{5D989F3F-9C6E-487C-9F5D-2DD6E1E0DA8E}"/>
              </a:ext>
            </a:extLst>
          </p:cNvPr>
          <p:cNvSpPr/>
          <p:nvPr/>
        </p:nvSpPr>
        <p:spPr>
          <a:xfrm>
            <a:off x="6990406" y="4308748"/>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CPT</a:t>
            </a:r>
          </a:p>
        </p:txBody>
      </p:sp>
      <p:sp>
        <p:nvSpPr>
          <p:cNvPr id="46" name="Oval 14">
            <a:extLst>
              <a:ext uri="{FF2B5EF4-FFF2-40B4-BE49-F238E27FC236}">
                <a16:creationId xmlns:a16="http://schemas.microsoft.com/office/drawing/2014/main" id="{FC84C377-844B-4189-8312-B9AE35F3C3F4}"/>
              </a:ext>
            </a:extLst>
          </p:cNvPr>
          <p:cNvSpPr/>
          <p:nvPr/>
        </p:nvSpPr>
        <p:spPr>
          <a:xfrm>
            <a:off x="8314584" y="4274433"/>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CCC</a:t>
            </a:r>
          </a:p>
        </p:txBody>
      </p:sp>
      <p:sp>
        <p:nvSpPr>
          <p:cNvPr id="47" name="Oval 14">
            <a:extLst>
              <a:ext uri="{FF2B5EF4-FFF2-40B4-BE49-F238E27FC236}">
                <a16:creationId xmlns:a16="http://schemas.microsoft.com/office/drawing/2014/main" id="{71EF63B9-FB39-41DB-8AA4-E595A8D0FABD}"/>
              </a:ext>
            </a:extLst>
          </p:cNvPr>
          <p:cNvSpPr/>
          <p:nvPr/>
        </p:nvSpPr>
        <p:spPr>
          <a:xfrm>
            <a:off x="9660835" y="4230380"/>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FP</a:t>
            </a:r>
          </a:p>
        </p:txBody>
      </p:sp>
      <p:sp>
        <p:nvSpPr>
          <p:cNvPr id="48" name="Oval 14">
            <a:extLst>
              <a:ext uri="{FF2B5EF4-FFF2-40B4-BE49-F238E27FC236}">
                <a16:creationId xmlns:a16="http://schemas.microsoft.com/office/drawing/2014/main" id="{E0684C18-C339-4539-97CF-6178B319D905}"/>
              </a:ext>
            </a:extLst>
          </p:cNvPr>
          <p:cNvSpPr/>
          <p:nvPr/>
        </p:nvSpPr>
        <p:spPr>
          <a:xfrm>
            <a:off x="7604750" y="5127817"/>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LC</a:t>
            </a:r>
          </a:p>
        </p:txBody>
      </p:sp>
      <p:sp>
        <p:nvSpPr>
          <p:cNvPr id="49" name="Oval 14">
            <a:extLst>
              <a:ext uri="{FF2B5EF4-FFF2-40B4-BE49-F238E27FC236}">
                <a16:creationId xmlns:a16="http://schemas.microsoft.com/office/drawing/2014/main" id="{5B955F95-3D2A-4418-B1EB-EC314BC2DD3A}"/>
              </a:ext>
            </a:extLst>
          </p:cNvPr>
          <p:cNvSpPr/>
          <p:nvPr/>
        </p:nvSpPr>
        <p:spPr>
          <a:xfrm>
            <a:off x="9077737" y="5133075"/>
            <a:ext cx="858642" cy="858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DP</a:t>
            </a:r>
          </a:p>
        </p:txBody>
      </p:sp>
    </p:spTree>
    <p:extLst>
      <p:ext uri="{BB962C8B-B14F-4D97-AF65-F5344CB8AC3E}">
        <p14:creationId xmlns:p14="http://schemas.microsoft.com/office/powerpoint/2010/main" val="12755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par>
                                <p:cTn id="22" presetID="53" presetClass="entr" presetSubtype="16"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anim calcmode="lin" valueType="num">
                                      <p:cBhvr>
                                        <p:cTn id="60" dur="1000" fill="hold"/>
                                        <p:tgtEl>
                                          <p:spTgt spid="42"/>
                                        </p:tgtEl>
                                        <p:attrNameLst>
                                          <p:attrName>ppt_x</p:attrName>
                                        </p:attrNameLst>
                                      </p:cBhvr>
                                      <p:tavLst>
                                        <p:tav tm="0">
                                          <p:val>
                                            <p:strVal val="#ppt_x"/>
                                          </p:val>
                                        </p:tav>
                                        <p:tav tm="100000">
                                          <p:val>
                                            <p:strVal val="#ppt_x"/>
                                          </p:val>
                                        </p:tav>
                                      </p:tavLst>
                                    </p:anim>
                                    <p:anim calcmode="lin" valueType="num">
                                      <p:cBhvr>
                                        <p:cTn id="61" dur="1000" fill="hold"/>
                                        <p:tgtEl>
                                          <p:spTgt spid="4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1000"/>
                                        <p:tgtEl>
                                          <p:spTgt spid="44"/>
                                        </p:tgtEl>
                                      </p:cBhvr>
                                    </p:animEffect>
                                    <p:anim calcmode="lin" valueType="num">
                                      <p:cBhvr>
                                        <p:cTn id="70" dur="1000" fill="hold"/>
                                        <p:tgtEl>
                                          <p:spTgt spid="44"/>
                                        </p:tgtEl>
                                        <p:attrNameLst>
                                          <p:attrName>ppt_x</p:attrName>
                                        </p:attrNameLst>
                                      </p:cBhvr>
                                      <p:tavLst>
                                        <p:tav tm="0">
                                          <p:val>
                                            <p:strVal val="#ppt_x"/>
                                          </p:val>
                                        </p:tav>
                                        <p:tav tm="100000">
                                          <p:val>
                                            <p:strVal val="#ppt_x"/>
                                          </p:val>
                                        </p:tav>
                                      </p:tavLst>
                                    </p:anim>
                                    <p:anim calcmode="lin" valueType="num">
                                      <p:cBhvr>
                                        <p:cTn id="71" dur="1000" fill="hold"/>
                                        <p:tgtEl>
                                          <p:spTgt spid="4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1000"/>
                                        <p:tgtEl>
                                          <p:spTgt spid="46"/>
                                        </p:tgtEl>
                                      </p:cBhvr>
                                    </p:animEffect>
                                    <p:anim calcmode="lin" valueType="num">
                                      <p:cBhvr>
                                        <p:cTn id="80" dur="1000" fill="hold"/>
                                        <p:tgtEl>
                                          <p:spTgt spid="46"/>
                                        </p:tgtEl>
                                        <p:attrNameLst>
                                          <p:attrName>ppt_x</p:attrName>
                                        </p:attrNameLst>
                                      </p:cBhvr>
                                      <p:tavLst>
                                        <p:tav tm="0">
                                          <p:val>
                                            <p:strVal val="#ppt_x"/>
                                          </p:val>
                                        </p:tav>
                                        <p:tav tm="100000">
                                          <p:val>
                                            <p:strVal val="#ppt_x"/>
                                          </p:val>
                                        </p:tav>
                                      </p:tavLst>
                                    </p:anim>
                                    <p:anim calcmode="lin" valueType="num">
                                      <p:cBhvr>
                                        <p:cTn id="81" dur="1000" fill="hold"/>
                                        <p:tgtEl>
                                          <p:spTgt spid="4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1000"/>
                                        <p:tgtEl>
                                          <p:spTgt spid="45"/>
                                        </p:tgtEl>
                                      </p:cBhvr>
                                    </p:animEffect>
                                    <p:anim calcmode="lin" valueType="num">
                                      <p:cBhvr>
                                        <p:cTn id="85" dur="1000" fill="hold"/>
                                        <p:tgtEl>
                                          <p:spTgt spid="45"/>
                                        </p:tgtEl>
                                        <p:attrNameLst>
                                          <p:attrName>ppt_x</p:attrName>
                                        </p:attrNameLst>
                                      </p:cBhvr>
                                      <p:tavLst>
                                        <p:tav tm="0">
                                          <p:val>
                                            <p:strVal val="#ppt_x"/>
                                          </p:val>
                                        </p:tav>
                                        <p:tav tm="100000">
                                          <p:val>
                                            <p:strVal val="#ppt_x"/>
                                          </p:val>
                                        </p:tav>
                                      </p:tavLst>
                                    </p:anim>
                                    <p:anim calcmode="lin" valueType="num">
                                      <p:cBhvr>
                                        <p:cTn id="86" dur="1000" fill="hold"/>
                                        <p:tgtEl>
                                          <p:spTgt spid="4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1000"/>
                                        <p:tgtEl>
                                          <p:spTgt spid="48"/>
                                        </p:tgtEl>
                                      </p:cBhvr>
                                    </p:animEffect>
                                    <p:anim calcmode="lin" valueType="num">
                                      <p:cBhvr>
                                        <p:cTn id="90" dur="1000" fill="hold"/>
                                        <p:tgtEl>
                                          <p:spTgt spid="48"/>
                                        </p:tgtEl>
                                        <p:attrNameLst>
                                          <p:attrName>ppt_x</p:attrName>
                                        </p:attrNameLst>
                                      </p:cBhvr>
                                      <p:tavLst>
                                        <p:tav tm="0">
                                          <p:val>
                                            <p:strVal val="#ppt_x"/>
                                          </p:val>
                                        </p:tav>
                                        <p:tav tm="100000">
                                          <p:val>
                                            <p:strVal val="#ppt_x"/>
                                          </p:val>
                                        </p:tav>
                                      </p:tavLst>
                                    </p:anim>
                                    <p:anim calcmode="lin" valueType="num">
                                      <p:cBhvr>
                                        <p:cTn id="91" dur="1000" fill="hold"/>
                                        <p:tgtEl>
                                          <p:spTgt spid="48"/>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1000"/>
                                        <p:tgtEl>
                                          <p:spTgt spid="49"/>
                                        </p:tgtEl>
                                      </p:cBhvr>
                                    </p:animEffect>
                                    <p:anim calcmode="lin" valueType="num">
                                      <p:cBhvr>
                                        <p:cTn id="95" dur="1000" fill="hold"/>
                                        <p:tgtEl>
                                          <p:spTgt spid="49"/>
                                        </p:tgtEl>
                                        <p:attrNameLst>
                                          <p:attrName>ppt_x</p:attrName>
                                        </p:attrNameLst>
                                      </p:cBhvr>
                                      <p:tavLst>
                                        <p:tav tm="0">
                                          <p:val>
                                            <p:strVal val="#ppt_x"/>
                                          </p:val>
                                        </p:tav>
                                        <p:tav tm="100000">
                                          <p:val>
                                            <p:strVal val="#ppt_x"/>
                                          </p:val>
                                        </p:tav>
                                      </p:tavLst>
                                    </p:anim>
                                    <p:anim calcmode="lin" valueType="num">
                                      <p:cBhvr>
                                        <p:cTn id="9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2" grpId="0" animBg="1"/>
      <p:bldP spid="33" grpId="0" animBg="1"/>
      <p:bldP spid="34" grpId="0" animBg="1"/>
      <p:bldP spid="35" grpId="0" animBg="1"/>
      <p:bldP spid="37"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
            <a:extLst>
              <a:ext uri="{FF2B5EF4-FFF2-40B4-BE49-F238E27FC236}">
                <a16:creationId xmlns:a16="http://schemas.microsoft.com/office/drawing/2014/main" id="{D796FE1D-036D-4503-A6D2-42F100D97DFA}"/>
              </a:ext>
            </a:extLst>
          </p:cNvPr>
          <p:cNvGrpSpPr/>
          <p:nvPr/>
        </p:nvGrpSpPr>
        <p:grpSpPr>
          <a:xfrm>
            <a:off x="113496" y="280766"/>
            <a:ext cx="12078503" cy="2396488"/>
            <a:chOff x="6381342" y="2182683"/>
            <a:chExt cx="1805441" cy="1894017"/>
          </a:xfrm>
        </p:grpSpPr>
        <p:sp>
          <p:nvSpPr>
            <p:cNvPr id="21" name="Rectangle: Top Corners Rounded 2">
              <a:extLst>
                <a:ext uri="{FF2B5EF4-FFF2-40B4-BE49-F238E27FC236}">
                  <a16:creationId xmlns:a16="http://schemas.microsoft.com/office/drawing/2014/main" id="{DC4E9931-F653-4AAC-AC8F-A2AD9E2109D1}"/>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6621941-2191-4F98-9053-39BBF8530F61}"/>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23" name="TextBox 22">
              <a:extLst>
                <a:ext uri="{FF2B5EF4-FFF2-40B4-BE49-F238E27FC236}">
                  <a16:creationId xmlns:a16="http://schemas.microsoft.com/office/drawing/2014/main" id="{7AD1E33C-3E84-42AE-ADE8-8D12AE476BB6}"/>
                </a:ext>
              </a:extLst>
            </p:cNvPr>
            <p:cNvSpPr txBox="1"/>
            <p:nvPr/>
          </p:nvSpPr>
          <p:spPr>
            <a:xfrm>
              <a:off x="6834924" y="2654200"/>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sp>
        <p:nvSpPr>
          <p:cNvPr id="25" name="Freeform: Shape 15">
            <a:extLst>
              <a:ext uri="{FF2B5EF4-FFF2-40B4-BE49-F238E27FC236}">
                <a16:creationId xmlns:a16="http://schemas.microsoft.com/office/drawing/2014/main" id="{7E834DAB-186D-43E9-BDC8-95970D534817}"/>
              </a:ext>
            </a:extLst>
          </p:cNvPr>
          <p:cNvSpPr/>
          <p:nvPr/>
        </p:nvSpPr>
        <p:spPr>
          <a:xfrm flipV="1">
            <a:off x="828864" y="1397355"/>
            <a:ext cx="10647774" cy="5029941"/>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2">
            <a:extLst>
              <a:ext uri="{FF2B5EF4-FFF2-40B4-BE49-F238E27FC236}">
                <a16:creationId xmlns:a16="http://schemas.microsoft.com/office/drawing/2014/main" id="{4E27C6F7-6472-470D-8151-F6DC5669A77E}"/>
              </a:ext>
            </a:extLst>
          </p:cNvPr>
          <p:cNvGrpSpPr/>
          <p:nvPr/>
        </p:nvGrpSpPr>
        <p:grpSpPr>
          <a:xfrm>
            <a:off x="1099339" y="2162779"/>
            <a:ext cx="10377300" cy="3273039"/>
            <a:chOff x="6488272" y="3837442"/>
            <a:chExt cx="1591582" cy="1028335"/>
          </a:xfrm>
        </p:grpSpPr>
        <p:sp>
          <p:nvSpPr>
            <p:cNvPr id="28" name="TextBox 27">
              <a:extLst>
                <a:ext uri="{FF2B5EF4-FFF2-40B4-BE49-F238E27FC236}">
                  <a16:creationId xmlns:a16="http://schemas.microsoft.com/office/drawing/2014/main" id="{B9E07D28-5C3F-49E1-8F85-C47EB9B39289}"/>
                </a:ext>
              </a:extLst>
            </p:cNvPr>
            <p:cNvSpPr txBox="1"/>
            <p:nvPr/>
          </p:nvSpPr>
          <p:spPr>
            <a:xfrm>
              <a:off x="6488272" y="3837442"/>
              <a:ext cx="1591582" cy="183727"/>
            </a:xfrm>
            <a:prstGeom prst="rect">
              <a:avLst/>
            </a:prstGeom>
            <a:noFill/>
          </p:spPr>
          <p:txBody>
            <a:bodyPr wrap="square" rtlCol="0">
              <a:spAutoFit/>
            </a:bodyPr>
            <a:lstStyle/>
            <a:p>
              <a:pPr algn="ctr"/>
              <a:r>
                <a:rPr lang="uk-UA" sz="3200" b="1" dirty="0">
                  <a:solidFill>
                    <a:srgbClr val="FEC630"/>
                  </a:solidFill>
                  <a:effectLst>
                    <a:outerShdw blurRad="38100" dist="38100" dir="2700000" algn="tl">
                      <a:srgbClr val="000000">
                        <a:alpha val="43137"/>
                      </a:srgbClr>
                    </a:outerShdw>
                  </a:effectLst>
                  <a:latin typeface="Tw Cen MT" panose="020B0602020104020603" pitchFamily="34" charset="0"/>
                </a:rPr>
                <a:t>Мета програмного засобу</a:t>
              </a:r>
              <a:endParaRPr lang="en-US" sz="2800" b="1" dirty="0">
                <a:solidFill>
                  <a:srgbClr val="FEC630"/>
                </a:solidFill>
                <a:effectLst>
                  <a:outerShdw blurRad="38100" dist="38100" dir="2700000" algn="tl">
                    <a:srgbClr val="000000">
                      <a:alpha val="43137"/>
                    </a:srgbClr>
                  </a:outerShdw>
                </a:effectLst>
                <a:latin typeface="Tw Cen MT" panose="020B0602020104020603" pitchFamily="34" charset="0"/>
              </a:endParaRPr>
            </a:p>
          </p:txBody>
        </p:sp>
        <p:sp>
          <p:nvSpPr>
            <p:cNvPr id="29" name="TextBox 28">
              <a:extLst>
                <a:ext uri="{FF2B5EF4-FFF2-40B4-BE49-F238E27FC236}">
                  <a16:creationId xmlns:a16="http://schemas.microsoft.com/office/drawing/2014/main" id="{842FE782-F7A6-4C3E-B7D7-1AB500CD7182}"/>
                </a:ext>
              </a:extLst>
            </p:cNvPr>
            <p:cNvSpPr txBox="1"/>
            <p:nvPr/>
          </p:nvSpPr>
          <p:spPr>
            <a:xfrm>
              <a:off x="6512753" y="4024502"/>
              <a:ext cx="1518281" cy="841275"/>
            </a:xfrm>
            <a:prstGeom prst="rect">
              <a:avLst/>
            </a:prstGeom>
            <a:noFill/>
          </p:spPr>
          <p:txBody>
            <a:bodyPr wrap="square" rtlCol="0">
              <a:spAutoFit/>
            </a:bodyPr>
            <a:lstStyle/>
            <a:p>
              <a:pPr algn="just"/>
              <a:r>
                <a:rPr lang="uk-UA" sz="2400" b="1" dirty="0">
                  <a:solidFill>
                    <a:schemeClr val="bg2">
                      <a:lumMod val="50000"/>
                    </a:schemeClr>
                  </a:solidFill>
                </a:rPr>
                <a:t>Програмний засіб, який :</a:t>
              </a:r>
            </a:p>
            <a:p>
              <a:pPr marL="342900" indent="-342900" algn="just">
                <a:buFont typeface="Arial" panose="020B0604020202020204" pitchFamily="34" charset="0"/>
                <a:buChar char="•"/>
              </a:pPr>
              <a:r>
                <a:rPr lang="uk-UA" sz="2400" b="1" dirty="0">
                  <a:solidFill>
                    <a:schemeClr val="bg2">
                      <a:lumMod val="50000"/>
                    </a:schemeClr>
                  </a:solidFill>
                </a:rPr>
                <a:t>обчислює за розрахунковими та експертними методами точні і прогнозовані значення метрик програмного забезпечення на етапі проектування;</a:t>
              </a:r>
            </a:p>
            <a:p>
              <a:pPr marL="342900" indent="-342900" algn="just">
                <a:buFont typeface="Arial" panose="020B0604020202020204" pitchFamily="34" charset="0"/>
                <a:buChar char="•"/>
              </a:pPr>
              <a:r>
                <a:rPr lang="uk-UA" sz="2400" b="1" dirty="0">
                  <a:solidFill>
                    <a:schemeClr val="bg2">
                      <a:lumMod val="50000"/>
                    </a:schemeClr>
                  </a:solidFill>
                </a:rPr>
                <a:t>аналізує і опрацьовує результати метричних оцінок, на основі чого надає рекомендації, висновки і прогнози про розроблюване програмне забезпечення.</a:t>
              </a:r>
              <a:endParaRPr lang="en-US" sz="2400" b="1" dirty="0">
                <a:solidFill>
                  <a:schemeClr val="bg2">
                    <a:lumMod val="50000"/>
                  </a:schemeClr>
                </a:solidFill>
                <a:latin typeface="Tw Cen MT" panose="020B0602020104020603" pitchFamily="34" charset="0"/>
              </a:endParaRPr>
            </a:p>
          </p:txBody>
        </p:sp>
      </p:grpSp>
      <p:pic>
        <p:nvPicPr>
          <p:cNvPr id="30" name="Picture 27">
            <a:extLst>
              <a:ext uri="{FF2B5EF4-FFF2-40B4-BE49-F238E27FC236}">
                <a16:creationId xmlns:a16="http://schemas.microsoft.com/office/drawing/2014/main" id="{CF5CF41C-7A32-4D40-B2EE-8532244DF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7380" y="5084725"/>
            <a:ext cx="966735" cy="990377"/>
          </a:xfrm>
          <a:prstGeom prst="rect">
            <a:avLst/>
          </a:prstGeom>
        </p:spPr>
      </p:pic>
    </p:spTree>
    <p:extLst>
      <p:ext uri="{BB962C8B-B14F-4D97-AF65-F5344CB8AC3E}">
        <p14:creationId xmlns:p14="http://schemas.microsoft.com/office/powerpoint/2010/main" val="93205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anim calcmode="lin" valueType="num">
                                      <p:cBhvr>
                                        <p:cTn id="14" dur="500" fill="hold"/>
                                        <p:tgtEl>
                                          <p:spTgt spid="20"/>
                                        </p:tgtEl>
                                        <p:attrNameLst>
                                          <p:attrName>ppt_x</p:attrName>
                                        </p:attrNameLst>
                                      </p:cBhvr>
                                      <p:tavLst>
                                        <p:tav tm="0">
                                          <p:val>
                                            <p:strVal val="#ppt_x"/>
                                          </p:val>
                                        </p:tav>
                                        <p:tav tm="100000">
                                          <p:val>
                                            <p:strVal val="#ppt_x"/>
                                          </p:val>
                                        </p:tav>
                                      </p:tavLst>
                                    </p:anim>
                                    <p:anim calcmode="lin" valueType="num">
                                      <p:cBhvr>
                                        <p:cTn id="15" dur="5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42996" y="1338291"/>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MASQ</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169919" y="3010736"/>
            <a:ext cx="9022081"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METRIC ANALYZER SOFTWARE QUALITY</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0064867" y="272954"/>
              <a:ext cx="2127133"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101753"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5" cy="6858000"/>
            <a:chOff x="213096" y="0"/>
            <a:chExt cx="1144750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9886166" y="272954"/>
              <a:ext cx="17744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51576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1778154" cy="6858000"/>
            <a:chOff x="-290920" y="0"/>
            <a:chExt cx="12593408"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212241"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994195" y="2878980"/>
              <a:ext cx="92333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5" cy="6858000"/>
            <a:chOff x="213096" y="0"/>
            <a:chExt cx="1144750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9886166" y="272954"/>
              <a:ext cx="17744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51576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60" name="TextBox 59">
            <a:extLst>
              <a:ext uri="{FF2B5EF4-FFF2-40B4-BE49-F238E27FC236}">
                <a16:creationId xmlns:a16="http://schemas.microsoft.com/office/drawing/2014/main" id="{39047EC8-F64D-49F0-BA19-0936B0DE6B96}"/>
              </a:ext>
            </a:extLst>
          </p:cNvPr>
          <p:cNvSpPr txBox="1"/>
          <p:nvPr/>
        </p:nvSpPr>
        <p:spPr>
          <a:xfrm>
            <a:off x="3273190" y="1539313"/>
            <a:ext cx="6428999" cy="3416320"/>
          </a:xfrm>
          <a:prstGeom prst="rect">
            <a:avLst/>
          </a:prstGeom>
          <a:noFill/>
        </p:spPr>
        <p:txBody>
          <a:bodyPr wrap="square" rtlCol="0">
            <a:spAutoFit/>
          </a:bodyPr>
          <a:lstStyle/>
          <a:p>
            <a:pPr marL="342900" lvl="0" indent="-342900" algn="just">
              <a:buFont typeface="Wingdings" panose="05000000000000000000" pitchFamily="2" charset="2"/>
              <a:buChar char="ü"/>
            </a:pPr>
            <a:r>
              <a:rPr lang="uk-UA" sz="2400" b="1" dirty="0">
                <a:solidFill>
                  <a:schemeClr val="bg2">
                    <a:lumMod val="50000"/>
                  </a:schemeClr>
                </a:solidFill>
              </a:rPr>
              <a:t>Обчислення метрик якості ПЗ з точними та прогнозованими значеннями;</a:t>
            </a:r>
          </a:p>
          <a:p>
            <a:pPr marL="342900" lvl="0" indent="-342900" algn="just">
              <a:buFont typeface="Wingdings" panose="05000000000000000000" pitchFamily="2" charset="2"/>
              <a:buChar char="ü"/>
            </a:pPr>
            <a:r>
              <a:rPr lang="uk-UA" sz="2400" b="1" dirty="0">
                <a:solidFill>
                  <a:schemeClr val="bg2">
                    <a:lumMod val="50000"/>
                  </a:schemeClr>
                </a:solidFill>
              </a:rPr>
              <a:t>Побудова аналізу на основі отриманих результатів метрик;</a:t>
            </a:r>
          </a:p>
          <a:p>
            <a:pPr marL="342900" lvl="0" indent="-342900" algn="just">
              <a:buFont typeface="Wingdings" panose="05000000000000000000" pitchFamily="2" charset="2"/>
              <a:buChar char="ü"/>
            </a:pPr>
            <a:r>
              <a:rPr lang="uk-UA" sz="2400" b="1" dirty="0">
                <a:solidFill>
                  <a:schemeClr val="bg2">
                    <a:lumMod val="50000"/>
                  </a:schemeClr>
                </a:solidFill>
              </a:rPr>
              <a:t>Побудова звіту та висновку щодо якості досліджуваного ПЗ;</a:t>
            </a:r>
          </a:p>
          <a:p>
            <a:pPr marL="342900" lvl="0" indent="-342900" algn="just">
              <a:buFont typeface="Wingdings" panose="05000000000000000000" pitchFamily="2" charset="2"/>
              <a:buChar char="ü"/>
            </a:pPr>
            <a:r>
              <a:rPr lang="uk-UA" sz="2400" b="1" dirty="0">
                <a:solidFill>
                  <a:schemeClr val="bg2">
                    <a:lumMod val="50000"/>
                  </a:schemeClr>
                </a:solidFill>
              </a:rPr>
              <a:t>Знаходження ШНМ множини для надання кількісної оцінки якості;</a:t>
            </a:r>
          </a:p>
          <a:p>
            <a:pPr marL="342900" lvl="0" indent="-342900" algn="just">
              <a:buFont typeface="Wingdings" panose="05000000000000000000" pitchFamily="2" charset="2"/>
              <a:buChar char="ü"/>
            </a:pPr>
            <a:r>
              <a:rPr lang="uk-UA" sz="2400" b="1" dirty="0">
                <a:solidFill>
                  <a:schemeClr val="bg2">
                    <a:lumMod val="50000"/>
                  </a:schemeClr>
                </a:solidFill>
              </a:rPr>
              <a:t>Графічне подання результатів.</a:t>
            </a:r>
          </a:p>
        </p:txBody>
      </p:sp>
      <p:sp>
        <p:nvSpPr>
          <p:cNvPr id="70" name="TextBox 69">
            <a:extLst>
              <a:ext uri="{FF2B5EF4-FFF2-40B4-BE49-F238E27FC236}">
                <a16:creationId xmlns:a16="http://schemas.microsoft.com/office/drawing/2014/main" id="{7E4A64FF-5A66-45FE-95C3-412E9190A14C}"/>
              </a:ext>
            </a:extLst>
          </p:cNvPr>
          <p:cNvSpPr txBox="1"/>
          <p:nvPr/>
        </p:nvSpPr>
        <p:spPr>
          <a:xfrm>
            <a:off x="532422" y="128888"/>
            <a:ext cx="12223729" cy="923330"/>
          </a:xfrm>
          <a:prstGeom prst="rect">
            <a:avLst/>
          </a:prstGeom>
          <a:noFill/>
        </p:spPr>
        <p:txBody>
          <a:bodyPr wrap="square" rtlCol="0">
            <a:spAutoFit/>
          </a:bodyPr>
          <a:lstStyle/>
          <a:p>
            <a:pPr algn="ctr"/>
            <a:r>
              <a:rPr lang="uk-UA" sz="5400" b="1" dirty="0">
                <a:solidFill>
                  <a:srgbClr val="FF5969"/>
                </a:solidFill>
                <a:effectLst>
                  <a:outerShdw blurRad="38100" dist="38100" dir="2700000" algn="tl">
                    <a:srgbClr val="000000">
                      <a:alpha val="43137"/>
                    </a:srgbClr>
                  </a:outerShdw>
                </a:effectLst>
              </a:rPr>
              <a:t>Основні можливості</a:t>
            </a:r>
            <a:endParaRPr lang="en-US" sz="5400" b="1"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6283304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95082" y="0"/>
            <a:ext cx="21778154" cy="6858000"/>
            <a:chOff x="-290920" y="0"/>
            <a:chExt cx="12593408"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34100" y="272954"/>
              <a:ext cx="1157900"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9212241" y="2826052"/>
              <a:ext cx="5534163"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Можливості</a:t>
              </a:r>
              <a:endParaRPr lang="en-US" sz="3600" b="1" dirty="0">
                <a:solidFill>
                  <a:srgbClr val="F0EEF0"/>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994194" y="2878981"/>
              <a:ext cx="923331"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5" cy="6858000"/>
            <a:chOff x="213096" y="0"/>
            <a:chExt cx="1144750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9886166" y="272954"/>
              <a:ext cx="17744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8515761" y="2771460"/>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Аналоги</a:t>
              </a:r>
              <a:endParaRPr lang="en-US" sz="36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8576043" y="272954"/>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7291498" y="2771458"/>
              <a:ext cx="5643349"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Використані технології</a:t>
              </a: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189036" y="272953"/>
              <a:ext cx="1876624"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6920823" y="2771455"/>
              <a:ext cx="5643347"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Інтерфейс</a:t>
              </a:r>
              <a:endParaRPr lang="en-US" sz="3600" b="1" dirty="0">
                <a:solidFill>
                  <a:srgbClr val="F0EEF0"/>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4" cy="6858000"/>
            <a:chOff x="718505" y="-1"/>
            <a:chExt cx="869233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7609144" y="272952"/>
              <a:ext cx="1801692"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6266000" y="2771454"/>
              <a:ext cx="5643348"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Відео</a:t>
              </a:r>
              <a:endParaRPr lang="en-US" sz="3600" b="1" dirty="0">
                <a:solidFill>
                  <a:srgbClr val="F0EEF0"/>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725759" y="272951"/>
              <a:ext cx="2316231" cy="5643349"/>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2563890" y="2771454"/>
              <a:ext cx="5643350" cy="646331"/>
            </a:xfrm>
            <a:prstGeom prst="rect">
              <a:avLst/>
            </a:prstGeom>
            <a:noFill/>
          </p:spPr>
          <p:txBody>
            <a:bodyPr wrap="square" rtlCol="0">
              <a:spAutoFit/>
            </a:bodyPr>
            <a:lstStyle/>
            <a:p>
              <a:pPr algn="ctr"/>
              <a:r>
                <a:rPr lang="uk-UA" sz="3600" b="1" dirty="0">
                  <a:solidFill>
                    <a:srgbClr val="F0EEF0"/>
                  </a:solidFill>
                  <a:latin typeface="Tw Cen MT" panose="020B0602020104020603" pitchFamily="34" charset="0"/>
                </a:rPr>
                <a:t>Висновки</a:t>
              </a:r>
              <a:endParaRPr lang="en-US" sz="36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4336" y="2561365"/>
              <a:ext cx="898741" cy="898741"/>
            </a:xfrm>
            <a:prstGeom prst="rect">
              <a:avLst/>
            </a:prstGeom>
          </p:spPr>
        </p:pic>
      </p:grpSp>
      <p:sp>
        <p:nvSpPr>
          <p:cNvPr id="60" name="TextBox 59">
            <a:extLst>
              <a:ext uri="{FF2B5EF4-FFF2-40B4-BE49-F238E27FC236}">
                <a16:creationId xmlns:a16="http://schemas.microsoft.com/office/drawing/2014/main" id="{39047EC8-F64D-49F0-BA19-0936B0DE6B96}"/>
              </a:ext>
            </a:extLst>
          </p:cNvPr>
          <p:cNvSpPr txBox="1"/>
          <p:nvPr/>
        </p:nvSpPr>
        <p:spPr>
          <a:xfrm>
            <a:off x="3245015" y="1181106"/>
            <a:ext cx="6688401" cy="5262979"/>
          </a:xfrm>
          <a:prstGeom prst="rect">
            <a:avLst/>
          </a:prstGeom>
          <a:noFill/>
        </p:spPr>
        <p:txBody>
          <a:bodyPr wrap="square" rtlCol="0">
            <a:spAutoFit/>
          </a:bodyPr>
          <a:lstStyle/>
          <a:p>
            <a:pPr marL="342900" lvl="0" indent="-342900" algn="just">
              <a:buFont typeface="Wingdings" panose="05000000000000000000" pitchFamily="2" charset="2"/>
              <a:buChar char="ü"/>
            </a:pPr>
            <a:r>
              <a:rPr lang="uk-UA" sz="2400" b="1" dirty="0">
                <a:solidFill>
                  <a:schemeClr val="bg2">
                    <a:lumMod val="50000"/>
                  </a:schemeClr>
                </a:solidFill>
              </a:rPr>
              <a:t>Введення загальних параметрів для всіх (для кожної) метрик одразу (окремо);</a:t>
            </a:r>
          </a:p>
          <a:p>
            <a:pPr marL="342900" lvl="0" indent="-342900" algn="just">
              <a:buFont typeface="Wingdings" panose="05000000000000000000" pitchFamily="2" charset="2"/>
              <a:buChar char="ü"/>
            </a:pPr>
            <a:r>
              <a:rPr lang="uk-UA" sz="2400" b="1" dirty="0">
                <a:solidFill>
                  <a:schemeClr val="bg2">
                    <a:lumMod val="50000"/>
                  </a:schemeClr>
                </a:solidFill>
              </a:rPr>
              <a:t>Очищення всіх (окремо для кожної) значень та параметрів метрик (и);</a:t>
            </a:r>
          </a:p>
          <a:p>
            <a:pPr marL="342900" lvl="0" indent="-342900" algn="just">
              <a:buFont typeface="Wingdings" panose="05000000000000000000" pitchFamily="2" charset="2"/>
              <a:buChar char="ü"/>
            </a:pPr>
            <a:r>
              <a:rPr lang="uk-UA" sz="2400" b="1" dirty="0">
                <a:solidFill>
                  <a:schemeClr val="bg2">
                    <a:lumMod val="50000"/>
                  </a:schemeClr>
                </a:solidFill>
              </a:rPr>
              <a:t>Оновлення всіх (окремо для кожної) параметрів метрик (и);</a:t>
            </a:r>
          </a:p>
          <a:p>
            <a:pPr marL="342900" lvl="0" indent="-342900" algn="just">
              <a:buFont typeface="Wingdings" panose="05000000000000000000" pitchFamily="2" charset="2"/>
              <a:buChar char="ü"/>
            </a:pPr>
            <a:r>
              <a:rPr lang="uk-UA" sz="2400" b="1" dirty="0">
                <a:solidFill>
                  <a:schemeClr val="bg2">
                    <a:lumMod val="50000"/>
                  </a:schemeClr>
                </a:solidFill>
              </a:rPr>
              <a:t>Збереження результатів отриманих значень метрик у файл;</a:t>
            </a:r>
          </a:p>
          <a:p>
            <a:pPr marL="342900" lvl="0" indent="-342900" algn="just">
              <a:buFont typeface="Wingdings" panose="05000000000000000000" pitchFamily="2" charset="2"/>
              <a:buChar char="ü"/>
            </a:pPr>
            <a:r>
              <a:rPr lang="uk-UA" sz="2400" b="1" dirty="0">
                <a:solidFill>
                  <a:schemeClr val="bg2">
                    <a:lumMod val="50000"/>
                  </a:schemeClr>
                </a:solidFill>
              </a:rPr>
              <a:t>Вивід довідкової інформації всіх (окремо для кожної) метрик (и);</a:t>
            </a:r>
          </a:p>
          <a:p>
            <a:pPr marL="342900" lvl="0" indent="-342900" algn="just">
              <a:buFont typeface="Wingdings" panose="05000000000000000000" pitchFamily="2" charset="2"/>
              <a:buChar char="ü"/>
            </a:pPr>
            <a:r>
              <a:rPr lang="uk-UA" sz="2400" b="1" dirty="0">
                <a:solidFill>
                  <a:schemeClr val="bg2">
                    <a:lumMod val="50000"/>
                  </a:schemeClr>
                </a:solidFill>
              </a:rPr>
              <a:t>Вивід списку всіх параметрів метрик якості ПЗ;</a:t>
            </a:r>
          </a:p>
          <a:p>
            <a:pPr marL="342900" lvl="0" indent="-342900" algn="just">
              <a:buFont typeface="Wingdings" panose="05000000000000000000" pitchFamily="2" charset="2"/>
              <a:buChar char="ü"/>
            </a:pPr>
            <a:r>
              <a:rPr lang="uk-UA" sz="2400" b="1" dirty="0">
                <a:solidFill>
                  <a:schemeClr val="bg2">
                    <a:lumMod val="50000"/>
                  </a:schemeClr>
                </a:solidFill>
              </a:rPr>
              <a:t>Пошук необхідної метрики / параметра;</a:t>
            </a:r>
          </a:p>
          <a:p>
            <a:pPr marL="342900" lvl="0" indent="-342900" algn="just">
              <a:buFont typeface="Wingdings" panose="05000000000000000000" pitchFamily="2" charset="2"/>
              <a:buChar char="ü"/>
            </a:pPr>
            <a:r>
              <a:rPr lang="uk-UA" sz="2400" b="1" dirty="0">
                <a:solidFill>
                  <a:schemeClr val="bg2">
                    <a:lumMod val="50000"/>
                  </a:schemeClr>
                </a:solidFill>
              </a:rPr>
              <a:t>Налаштування персоналізації користувача.</a:t>
            </a:r>
          </a:p>
        </p:txBody>
      </p:sp>
      <p:sp>
        <p:nvSpPr>
          <p:cNvPr id="70" name="TextBox 69">
            <a:extLst>
              <a:ext uri="{FF2B5EF4-FFF2-40B4-BE49-F238E27FC236}">
                <a16:creationId xmlns:a16="http://schemas.microsoft.com/office/drawing/2014/main" id="{7E4A64FF-5A66-45FE-95C3-412E9190A14C}"/>
              </a:ext>
            </a:extLst>
          </p:cNvPr>
          <p:cNvSpPr txBox="1"/>
          <p:nvPr/>
        </p:nvSpPr>
        <p:spPr>
          <a:xfrm>
            <a:off x="532422" y="128888"/>
            <a:ext cx="12223729" cy="923330"/>
          </a:xfrm>
          <a:prstGeom prst="rect">
            <a:avLst/>
          </a:prstGeom>
          <a:noFill/>
        </p:spPr>
        <p:txBody>
          <a:bodyPr wrap="square" rtlCol="0">
            <a:spAutoFit/>
          </a:bodyPr>
          <a:lstStyle/>
          <a:p>
            <a:pPr algn="ctr"/>
            <a:r>
              <a:rPr lang="uk-UA" sz="5400" b="1" dirty="0">
                <a:solidFill>
                  <a:srgbClr val="FF5969"/>
                </a:solidFill>
                <a:effectLst>
                  <a:outerShdw blurRad="38100" dist="38100" dir="2700000" algn="tl">
                    <a:srgbClr val="000000">
                      <a:alpha val="43137"/>
                    </a:srgbClr>
                  </a:outerShdw>
                </a:effectLst>
              </a:rPr>
              <a:t>Додаткові можливості</a:t>
            </a:r>
            <a:endParaRPr lang="en-US" sz="5400" b="1" dirty="0">
              <a:solidFill>
                <a:srgbClr val="FF5969"/>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3567696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727</Words>
  <Application>Microsoft Office PowerPoint</Application>
  <PresentationFormat>Широкий екран</PresentationFormat>
  <Paragraphs>201</Paragraphs>
  <Slides>22</Slides>
  <Notes>0</Notes>
  <HiddenSlides>0</HiddenSlides>
  <MMClips>1</MMClips>
  <ScaleCrop>false</ScaleCrop>
  <HeadingPairs>
    <vt:vector size="6" baseType="variant">
      <vt:variant>
        <vt:lpstr>Використані шрифти</vt:lpstr>
      </vt:variant>
      <vt:variant>
        <vt:i4>6</vt:i4>
      </vt:variant>
      <vt:variant>
        <vt:lpstr>Тема</vt:lpstr>
      </vt:variant>
      <vt:variant>
        <vt:i4>1</vt:i4>
      </vt:variant>
      <vt:variant>
        <vt:lpstr>Заголовки слайдів</vt:lpstr>
      </vt:variant>
      <vt:variant>
        <vt:i4>22</vt:i4>
      </vt:variant>
    </vt:vector>
  </HeadingPairs>
  <TitlesOfParts>
    <vt:vector size="29" baseType="lpstr">
      <vt:lpstr>Arial</vt:lpstr>
      <vt:lpstr>Arial Black</vt:lpstr>
      <vt:lpstr>Calibri</vt:lpstr>
      <vt:lpstr>Calibri Light</vt:lpstr>
      <vt:lpstr>Tw Cen MT</vt:lpstr>
      <vt:lpstr>Wingdings</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Olenka Andrushchakevych</cp:lastModifiedBy>
  <cp:revision>105</cp:revision>
  <dcterms:created xsi:type="dcterms:W3CDTF">2018-05-09T09:19:15Z</dcterms:created>
  <dcterms:modified xsi:type="dcterms:W3CDTF">2018-06-20T19:22:57Z</dcterms:modified>
</cp:coreProperties>
</file>